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49"/>
  </p:notesMasterIdLst>
  <p:sldIdLst>
    <p:sldId id="372" r:id="rId2"/>
    <p:sldId id="373" r:id="rId3"/>
    <p:sldId id="374" r:id="rId4"/>
    <p:sldId id="375" r:id="rId5"/>
    <p:sldId id="408" r:id="rId6"/>
    <p:sldId id="378" r:id="rId7"/>
    <p:sldId id="379" r:id="rId8"/>
    <p:sldId id="380" r:id="rId9"/>
    <p:sldId id="381" r:id="rId10"/>
    <p:sldId id="382" r:id="rId11"/>
    <p:sldId id="409" r:id="rId12"/>
    <p:sldId id="384" r:id="rId13"/>
    <p:sldId id="385" r:id="rId14"/>
    <p:sldId id="386" r:id="rId15"/>
    <p:sldId id="387" r:id="rId16"/>
    <p:sldId id="388" r:id="rId17"/>
    <p:sldId id="389" r:id="rId18"/>
    <p:sldId id="390" r:id="rId19"/>
    <p:sldId id="391" r:id="rId20"/>
    <p:sldId id="392" r:id="rId21"/>
    <p:sldId id="279" r:id="rId22"/>
    <p:sldId id="394" r:id="rId23"/>
    <p:sldId id="395" r:id="rId24"/>
    <p:sldId id="396" r:id="rId25"/>
    <p:sldId id="397" r:id="rId26"/>
    <p:sldId id="398" r:id="rId27"/>
    <p:sldId id="399" r:id="rId28"/>
    <p:sldId id="400" r:id="rId29"/>
    <p:sldId id="401" r:id="rId30"/>
    <p:sldId id="407" r:id="rId31"/>
    <p:sldId id="405" r:id="rId32"/>
    <p:sldId id="404" r:id="rId33"/>
    <p:sldId id="259" r:id="rId34"/>
    <p:sldId id="369" r:id="rId35"/>
    <p:sldId id="318" r:id="rId36"/>
    <p:sldId id="333" r:id="rId37"/>
    <p:sldId id="334" r:id="rId38"/>
    <p:sldId id="335" r:id="rId39"/>
    <p:sldId id="337" r:id="rId40"/>
    <p:sldId id="338" r:id="rId41"/>
    <p:sldId id="336" r:id="rId42"/>
    <p:sldId id="348" r:id="rId43"/>
    <p:sldId id="371" r:id="rId44"/>
    <p:sldId id="370" r:id="rId45"/>
    <p:sldId id="410" r:id="rId46"/>
    <p:sldId id="411" r:id="rId47"/>
    <p:sldId id="412"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03BE"/>
    <a:srgbClr val="3366FF"/>
    <a:srgbClr val="166C2A"/>
    <a:srgbClr val="FF0066"/>
    <a:srgbClr val="0C6E2D"/>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Stil luminos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799B23B-EC83-4686-B30A-512413B5E67A}" styleName="Stil luminos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8B1032C-EA38-4F05-BA0D-38AFFFC7BED3}" styleName="Stil luminos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Fără stil, fără grilă">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Fără stil, grilă tabel">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4C1A8A3-306A-4EB7-A6B1-4F7E0EB9C5D6}" styleName="Stil mediu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85BE263C-DBD7-4A20-BB59-AAB30ACAA65A}" styleName="Stil mediu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Stil mediu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il mediu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030" autoAdjust="0"/>
  </p:normalViewPr>
  <p:slideViewPr>
    <p:cSldViewPr snapToGrid="0">
      <p:cViewPr varScale="1">
        <p:scale>
          <a:sx n="79" d="100"/>
          <a:sy n="79" d="100"/>
        </p:scale>
        <p:origin x="821" y="82"/>
      </p:cViewPr>
      <p:guideLst>
        <p:guide orient="horz" pos="2160"/>
        <p:guide pos="3840"/>
      </p:guideLst>
    </p:cSldViewPr>
  </p:slid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Toader%20Cornelia\Desktop\Grafic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Toader%20Cornelia\Desktop\Grafic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Toader%20Cornelia\Desktop\Grafic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Toader%20Cornelia\Desktop\Grafic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Toader%20Cornelia\Desktop\Grafice.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Toader%20Cornelia\Desktop\Grafice.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Toader%20Cornelia\Desktop\Grafice.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Toader%20Cornelia\Desktop\Grafice.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Toader%20Cornelia\Desktop\Grafice.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Toader%20Cornelia\Desktop\Foaie%20de%20lucru%20Microsoft%20Excel%20nou.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o-RO" sz="3200" b="1" i="0" u="none" strike="noStrike" baseline="0" dirty="0">
                <a:solidFill>
                  <a:schemeClr val="accent1">
                    <a:lumMod val="60000"/>
                    <a:lumOff val="40000"/>
                  </a:schemeClr>
                </a:solidFill>
                <a:effectLst/>
              </a:rPr>
              <a:t>Grade Didactice</a:t>
            </a:r>
            <a:endParaRPr lang="ro-RO" sz="3200" dirty="0">
              <a:solidFill>
                <a:schemeClr val="accent1">
                  <a:lumMod val="60000"/>
                  <a:lumOff val="40000"/>
                </a:schemeClr>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o-RO"/>
        </a:p>
      </c:txPr>
    </c:title>
    <c:autoTitleDeleted val="0"/>
    <c:plotArea>
      <c:layout>
        <c:manualLayout>
          <c:layoutTarget val="inner"/>
          <c:xMode val="edge"/>
          <c:yMode val="edge"/>
          <c:x val="3.6316317228054437E-2"/>
          <c:y val="9.1440906913039757E-2"/>
          <c:w val="0.95321536139612784"/>
          <c:h val="0.62062687968218089"/>
        </c:manualLayout>
      </c:layout>
      <c:barChart>
        <c:barDir val="col"/>
        <c:grouping val="clustered"/>
        <c:varyColors val="0"/>
        <c:ser>
          <c:idx val="0"/>
          <c:order val="0"/>
          <c:spPr>
            <a:solidFill>
              <a:schemeClr val="accent6">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'Grade didactice'!$A$2:$A$9</c:f>
              <c:strCache>
                <c:ptCount val="8"/>
                <c:pt idx="0">
                  <c:v>Doctorat</c:v>
                </c:pt>
                <c:pt idx="1">
                  <c:v>Gradul I</c:v>
                </c:pt>
                <c:pt idx="2">
                  <c:v>Gradul II</c:v>
                </c:pt>
                <c:pt idx="3">
                  <c:v>Definitivat</c:v>
                </c:pt>
                <c:pt idx="4">
                  <c:v>Fără definitivat</c:v>
                </c:pt>
                <c:pt idx="5">
                  <c:v>Necalificate</c:v>
                </c:pt>
                <c:pt idx="6">
                  <c:v>Calificate</c:v>
                </c:pt>
                <c:pt idx="7">
                  <c:v>Titulare</c:v>
                </c:pt>
              </c:strCache>
            </c:strRef>
          </c:cat>
          <c:val>
            <c:numRef>
              <c:f>'Grade didactice'!$B$2:$B$9</c:f>
              <c:numCache>
                <c:formatCode>General</c:formatCode>
                <c:ptCount val="8"/>
                <c:pt idx="0">
                  <c:v>3</c:v>
                </c:pt>
                <c:pt idx="1">
                  <c:v>21</c:v>
                </c:pt>
                <c:pt idx="2">
                  <c:v>6</c:v>
                </c:pt>
                <c:pt idx="3">
                  <c:v>2</c:v>
                </c:pt>
                <c:pt idx="4">
                  <c:v>3</c:v>
                </c:pt>
                <c:pt idx="5">
                  <c:v>0</c:v>
                </c:pt>
                <c:pt idx="6">
                  <c:v>44</c:v>
                </c:pt>
                <c:pt idx="7">
                  <c:v>30</c:v>
                </c:pt>
              </c:numCache>
            </c:numRef>
          </c:val>
          <c:extLst>
            <c:ext xmlns:c16="http://schemas.microsoft.com/office/drawing/2014/chart" uri="{C3380CC4-5D6E-409C-BE32-E72D297353CC}">
              <c16:uniqueId val="{00000000-DC99-4F34-B7FA-F8AA9FAAB773}"/>
            </c:ext>
          </c:extLst>
        </c:ser>
        <c:dLbls>
          <c:showLegendKey val="0"/>
          <c:showVal val="0"/>
          <c:showCatName val="0"/>
          <c:showSerName val="0"/>
          <c:showPercent val="0"/>
          <c:showBubbleSize val="0"/>
        </c:dLbls>
        <c:gapWidth val="219"/>
        <c:overlap val="-27"/>
        <c:axId val="260067055"/>
        <c:axId val="256337887"/>
      </c:barChart>
      <c:catAx>
        <c:axId val="260067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o-RO"/>
          </a:p>
        </c:txPr>
        <c:crossAx val="256337887"/>
        <c:crosses val="autoZero"/>
        <c:auto val="1"/>
        <c:lblAlgn val="ctr"/>
        <c:lblOffset val="100"/>
        <c:noMultiLvlLbl val="0"/>
      </c:catAx>
      <c:valAx>
        <c:axId val="2563378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26006705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o-R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o-RO" sz="3200" b="1" dirty="0">
                <a:solidFill>
                  <a:srgbClr val="0070C0"/>
                </a:solidFill>
              </a:rPr>
              <a:t>Elevi</a:t>
            </a:r>
            <a:r>
              <a:rPr lang="ro-RO" sz="3200" b="1" baseline="0" dirty="0">
                <a:solidFill>
                  <a:srgbClr val="0070C0"/>
                </a:solidFill>
              </a:rPr>
              <a:t> an școlar 2020-2021</a:t>
            </a:r>
            <a:endParaRPr lang="ro-RO" sz="3200" b="1" dirty="0">
              <a:solidFill>
                <a:srgbClr val="0070C0"/>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o-RO"/>
        </a:p>
      </c:txPr>
    </c:title>
    <c:autoTitleDeleted val="0"/>
    <c:plotArea>
      <c:layout>
        <c:manualLayout>
          <c:layoutTarget val="inner"/>
          <c:xMode val="edge"/>
          <c:yMode val="edge"/>
          <c:x val="4.1421748367358187E-2"/>
          <c:y val="0.15258291301450128"/>
          <c:w val="0.95143298687975431"/>
          <c:h val="0.73372106283498684"/>
        </c:manualLayout>
      </c:layout>
      <c:barChart>
        <c:barDir val="col"/>
        <c:grouping val="clustered"/>
        <c:varyColors val="0"/>
        <c:ser>
          <c:idx val="0"/>
          <c:order val="0"/>
          <c:tx>
            <c:strRef>
              <c:f>'Elevi 2020-2021'!$C$3</c:f>
              <c:strCache>
                <c:ptCount val="1"/>
                <c:pt idx="0">
                  <c:v>ÎNCEPUTUL ANULUI</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'Elevi 2020-2021'!$B$4:$B$7</c:f>
              <c:strCache>
                <c:ptCount val="4"/>
                <c:pt idx="0">
                  <c:v>LICEU</c:v>
                </c:pt>
                <c:pt idx="1">
                  <c:v>ȘCOALĂ PROFESIONALĂ</c:v>
                </c:pt>
                <c:pt idx="2">
                  <c:v>ȘCOALĂ POSTLICEALĂ</c:v>
                </c:pt>
                <c:pt idx="3">
                  <c:v>TOTAL</c:v>
                </c:pt>
              </c:strCache>
            </c:strRef>
          </c:cat>
          <c:val>
            <c:numRef>
              <c:f>'Elevi 2020-2021'!$C$4:$C$7</c:f>
              <c:numCache>
                <c:formatCode>General</c:formatCode>
                <c:ptCount val="4"/>
                <c:pt idx="0">
                  <c:v>324</c:v>
                </c:pt>
                <c:pt idx="1">
                  <c:v>268</c:v>
                </c:pt>
                <c:pt idx="2">
                  <c:v>30</c:v>
                </c:pt>
                <c:pt idx="3">
                  <c:v>622</c:v>
                </c:pt>
              </c:numCache>
            </c:numRef>
          </c:val>
          <c:extLst>
            <c:ext xmlns:c16="http://schemas.microsoft.com/office/drawing/2014/chart" uri="{C3380CC4-5D6E-409C-BE32-E72D297353CC}">
              <c16:uniqueId val="{00000000-52BC-4D71-BFDD-020786CF1B1C}"/>
            </c:ext>
          </c:extLst>
        </c:ser>
        <c:ser>
          <c:idx val="1"/>
          <c:order val="1"/>
          <c:tx>
            <c:strRef>
              <c:f>'Elevi 2020-2021'!$D$3</c:f>
              <c:strCache>
                <c:ptCount val="1"/>
                <c:pt idx="0">
                  <c:v>SFÂRȘITUL ANULUI</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'Elevi 2020-2021'!$B$4:$B$7</c:f>
              <c:strCache>
                <c:ptCount val="4"/>
                <c:pt idx="0">
                  <c:v>LICEU</c:v>
                </c:pt>
                <c:pt idx="1">
                  <c:v>ȘCOALĂ PROFESIONALĂ</c:v>
                </c:pt>
                <c:pt idx="2">
                  <c:v>ȘCOALĂ POSTLICEALĂ</c:v>
                </c:pt>
                <c:pt idx="3">
                  <c:v>TOTAL</c:v>
                </c:pt>
              </c:strCache>
            </c:strRef>
          </c:cat>
          <c:val>
            <c:numRef>
              <c:f>'Elevi 2020-2021'!$D$4:$D$7</c:f>
              <c:numCache>
                <c:formatCode>General</c:formatCode>
                <c:ptCount val="4"/>
                <c:pt idx="0">
                  <c:v>305</c:v>
                </c:pt>
                <c:pt idx="1">
                  <c:v>249</c:v>
                </c:pt>
                <c:pt idx="2">
                  <c:v>30</c:v>
                </c:pt>
                <c:pt idx="3">
                  <c:v>584</c:v>
                </c:pt>
              </c:numCache>
            </c:numRef>
          </c:val>
          <c:extLst>
            <c:ext xmlns:c16="http://schemas.microsoft.com/office/drawing/2014/chart" uri="{C3380CC4-5D6E-409C-BE32-E72D297353CC}">
              <c16:uniqueId val="{00000001-52BC-4D71-BFDD-020786CF1B1C}"/>
            </c:ext>
          </c:extLst>
        </c:ser>
        <c:dLbls>
          <c:dLblPos val="outEnd"/>
          <c:showLegendKey val="0"/>
          <c:showVal val="1"/>
          <c:showCatName val="0"/>
          <c:showSerName val="0"/>
          <c:showPercent val="0"/>
          <c:showBubbleSize val="0"/>
        </c:dLbls>
        <c:gapWidth val="219"/>
        <c:overlap val="-27"/>
        <c:axId val="202478383"/>
        <c:axId val="251499967"/>
      </c:barChart>
      <c:catAx>
        <c:axId val="2024783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ro-RO"/>
          </a:p>
        </c:txPr>
        <c:crossAx val="251499967"/>
        <c:crosses val="autoZero"/>
        <c:auto val="1"/>
        <c:lblAlgn val="ctr"/>
        <c:lblOffset val="100"/>
        <c:noMultiLvlLbl val="0"/>
      </c:catAx>
      <c:valAx>
        <c:axId val="25149996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2024783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ro-RO"/>
        </a:p>
      </c:txPr>
    </c:legend>
    <c:plotVisOnly val="1"/>
    <c:dispBlanksAs val="gap"/>
    <c:showDLblsOverMax val="0"/>
  </c:chart>
  <c:spPr>
    <a:noFill/>
    <a:ln>
      <a:noFill/>
    </a:ln>
    <a:effectLst/>
  </c:spPr>
  <c:txPr>
    <a:bodyPr/>
    <a:lstStyle/>
    <a:p>
      <a:pPr>
        <a:defRPr/>
      </a:pPr>
      <a:endParaRPr lang="ro-R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o-RO" sz="2400" b="1" i="0" u="none" strike="noStrike" baseline="0" dirty="0">
                <a:solidFill>
                  <a:srgbClr val="0070C0"/>
                </a:solidFill>
                <a:effectLst/>
              </a:rPr>
              <a:t>SITUAȚIA LA ÎNVĂȚĂTURĂ – TRANȘE DE MEDII</a:t>
            </a:r>
            <a:endParaRPr lang="ro-RO" sz="2400" dirty="0">
              <a:solidFill>
                <a:srgbClr val="0070C0"/>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o-RO"/>
        </a:p>
      </c:txPr>
    </c:title>
    <c:autoTitleDeleted val="0"/>
    <c:plotArea>
      <c:layout>
        <c:manualLayout>
          <c:layoutTarget val="inner"/>
          <c:xMode val="edge"/>
          <c:yMode val="edge"/>
          <c:x val="8.4803149606299214E-2"/>
          <c:y val="0.17171296296296298"/>
          <c:w val="0.89019685039370078"/>
          <c:h val="0.53767752989209683"/>
        </c:manualLayout>
      </c:layout>
      <c:barChart>
        <c:barDir val="col"/>
        <c:grouping val="clustered"/>
        <c:varyColors val="0"/>
        <c:ser>
          <c:idx val="0"/>
          <c:order val="0"/>
          <c:tx>
            <c:strRef>
              <c:f>'SITUAȚIA LA ÎNVĂȚĂTURĂ – TRANȘE'!$A$4</c:f>
              <c:strCache>
                <c:ptCount val="1"/>
                <c:pt idx="0">
                  <c:v>LICEU</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'SITUAȚIA LA ÎNVĂȚĂTURĂ – TRANȘE'!$B$2:$F$3</c:f>
              <c:strCache>
                <c:ptCount val="5"/>
                <c:pt idx="0">
                  <c:v>Nr. elevi rămași</c:v>
                </c:pt>
                <c:pt idx="1">
                  <c:v>5...6,99</c:v>
                </c:pt>
                <c:pt idx="2">
                  <c:v>7 ... 8,99</c:v>
                </c:pt>
                <c:pt idx="3">
                  <c:v>9...10</c:v>
                </c:pt>
                <c:pt idx="4">
                  <c:v>Repetenți</c:v>
                </c:pt>
              </c:strCache>
            </c:strRef>
          </c:cat>
          <c:val>
            <c:numRef>
              <c:f>'SITUAȚIA LA ÎNVĂȚĂTURĂ – TRANȘE'!$B$4:$F$4</c:f>
              <c:numCache>
                <c:formatCode>General</c:formatCode>
                <c:ptCount val="5"/>
                <c:pt idx="0">
                  <c:v>305</c:v>
                </c:pt>
                <c:pt idx="1">
                  <c:v>109</c:v>
                </c:pt>
                <c:pt idx="2">
                  <c:v>168</c:v>
                </c:pt>
                <c:pt idx="3">
                  <c:v>28</c:v>
                </c:pt>
                <c:pt idx="4">
                  <c:v>5</c:v>
                </c:pt>
              </c:numCache>
            </c:numRef>
          </c:val>
          <c:extLst>
            <c:ext xmlns:c16="http://schemas.microsoft.com/office/drawing/2014/chart" uri="{C3380CC4-5D6E-409C-BE32-E72D297353CC}">
              <c16:uniqueId val="{00000000-4C1D-4654-8D4A-4D123398A0D3}"/>
            </c:ext>
          </c:extLst>
        </c:ser>
        <c:ser>
          <c:idx val="1"/>
          <c:order val="1"/>
          <c:tx>
            <c:strRef>
              <c:f>'SITUAȚIA LA ÎNVĂȚĂTURĂ – TRANȘE'!$A$5</c:f>
              <c:strCache>
                <c:ptCount val="1"/>
                <c:pt idx="0">
                  <c:v>PROFESIONALĂ</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'SITUAȚIA LA ÎNVĂȚĂTURĂ – TRANȘE'!$B$2:$F$3</c:f>
              <c:strCache>
                <c:ptCount val="5"/>
                <c:pt idx="0">
                  <c:v>Nr. elevi rămași</c:v>
                </c:pt>
                <c:pt idx="1">
                  <c:v>5...6,99</c:v>
                </c:pt>
                <c:pt idx="2">
                  <c:v>7 ... 8,99</c:v>
                </c:pt>
                <c:pt idx="3">
                  <c:v>9...10</c:v>
                </c:pt>
                <c:pt idx="4">
                  <c:v>Repetenți</c:v>
                </c:pt>
              </c:strCache>
            </c:strRef>
          </c:cat>
          <c:val>
            <c:numRef>
              <c:f>'SITUAȚIA LA ÎNVĂȚĂTURĂ – TRANȘE'!$B$5:$F$5</c:f>
              <c:numCache>
                <c:formatCode>General</c:formatCode>
                <c:ptCount val="5"/>
                <c:pt idx="0">
                  <c:v>249</c:v>
                </c:pt>
                <c:pt idx="1">
                  <c:v>107</c:v>
                </c:pt>
                <c:pt idx="2">
                  <c:v>140</c:v>
                </c:pt>
                <c:pt idx="3">
                  <c:v>2</c:v>
                </c:pt>
                <c:pt idx="4">
                  <c:v>4</c:v>
                </c:pt>
              </c:numCache>
            </c:numRef>
          </c:val>
          <c:extLst>
            <c:ext xmlns:c16="http://schemas.microsoft.com/office/drawing/2014/chart" uri="{C3380CC4-5D6E-409C-BE32-E72D297353CC}">
              <c16:uniqueId val="{00000001-4C1D-4654-8D4A-4D123398A0D3}"/>
            </c:ext>
          </c:extLst>
        </c:ser>
        <c:ser>
          <c:idx val="2"/>
          <c:order val="2"/>
          <c:tx>
            <c:strRef>
              <c:f>'SITUAȚIA LA ÎNVĂȚĂTURĂ – TRANȘE'!$A$6</c:f>
              <c:strCache>
                <c:ptCount val="1"/>
                <c:pt idx="0">
                  <c:v>POSTLICEALĂ</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'SITUAȚIA LA ÎNVĂȚĂTURĂ – TRANȘE'!$B$2:$F$3</c:f>
              <c:strCache>
                <c:ptCount val="5"/>
                <c:pt idx="0">
                  <c:v>Nr. elevi rămași</c:v>
                </c:pt>
                <c:pt idx="1">
                  <c:v>5...6,99</c:v>
                </c:pt>
                <c:pt idx="2">
                  <c:v>7 ... 8,99</c:v>
                </c:pt>
                <c:pt idx="3">
                  <c:v>9...10</c:v>
                </c:pt>
                <c:pt idx="4">
                  <c:v>Repetenți</c:v>
                </c:pt>
              </c:strCache>
            </c:strRef>
          </c:cat>
          <c:val>
            <c:numRef>
              <c:f>'SITUAȚIA LA ÎNVĂȚĂTURĂ – TRANȘE'!$B$6:$F$6</c:f>
              <c:numCache>
                <c:formatCode>General</c:formatCode>
                <c:ptCount val="5"/>
                <c:pt idx="0">
                  <c:v>30</c:v>
                </c:pt>
                <c:pt idx="1">
                  <c:v>0</c:v>
                </c:pt>
                <c:pt idx="2">
                  <c:v>11</c:v>
                </c:pt>
                <c:pt idx="3">
                  <c:v>19</c:v>
                </c:pt>
                <c:pt idx="4">
                  <c:v>0</c:v>
                </c:pt>
              </c:numCache>
            </c:numRef>
          </c:val>
          <c:extLst>
            <c:ext xmlns:c16="http://schemas.microsoft.com/office/drawing/2014/chart" uri="{C3380CC4-5D6E-409C-BE32-E72D297353CC}">
              <c16:uniqueId val="{00000002-4C1D-4654-8D4A-4D123398A0D3}"/>
            </c:ext>
          </c:extLst>
        </c:ser>
        <c:ser>
          <c:idx val="3"/>
          <c:order val="3"/>
          <c:tx>
            <c:strRef>
              <c:f>'SITUAȚIA LA ÎNVĂȚĂTURĂ – TRANȘE'!$A$7</c:f>
              <c:strCache>
                <c:ptCount val="1"/>
                <c:pt idx="0">
                  <c:v>TOTAL</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'SITUAȚIA LA ÎNVĂȚĂTURĂ – TRANȘE'!$B$2:$F$3</c:f>
              <c:strCache>
                <c:ptCount val="5"/>
                <c:pt idx="0">
                  <c:v>Nr. elevi rămași</c:v>
                </c:pt>
                <c:pt idx="1">
                  <c:v>5...6,99</c:v>
                </c:pt>
                <c:pt idx="2">
                  <c:v>7 ... 8,99</c:v>
                </c:pt>
                <c:pt idx="3">
                  <c:v>9...10</c:v>
                </c:pt>
                <c:pt idx="4">
                  <c:v>Repetenți</c:v>
                </c:pt>
              </c:strCache>
            </c:strRef>
          </c:cat>
          <c:val>
            <c:numRef>
              <c:f>'SITUAȚIA LA ÎNVĂȚĂTURĂ – TRANȘE'!$B$7:$F$7</c:f>
              <c:numCache>
                <c:formatCode>General</c:formatCode>
                <c:ptCount val="5"/>
                <c:pt idx="0">
                  <c:v>584</c:v>
                </c:pt>
                <c:pt idx="1">
                  <c:v>216</c:v>
                </c:pt>
                <c:pt idx="2">
                  <c:v>319</c:v>
                </c:pt>
                <c:pt idx="3">
                  <c:v>49</c:v>
                </c:pt>
                <c:pt idx="4">
                  <c:v>9</c:v>
                </c:pt>
              </c:numCache>
            </c:numRef>
          </c:val>
          <c:extLst>
            <c:ext xmlns:c16="http://schemas.microsoft.com/office/drawing/2014/chart" uri="{C3380CC4-5D6E-409C-BE32-E72D297353CC}">
              <c16:uniqueId val="{00000003-4C1D-4654-8D4A-4D123398A0D3}"/>
            </c:ext>
          </c:extLst>
        </c:ser>
        <c:dLbls>
          <c:dLblPos val="outEnd"/>
          <c:showLegendKey val="0"/>
          <c:showVal val="1"/>
          <c:showCatName val="0"/>
          <c:showSerName val="0"/>
          <c:showPercent val="0"/>
          <c:showBubbleSize val="0"/>
        </c:dLbls>
        <c:gapWidth val="219"/>
        <c:overlap val="-27"/>
        <c:axId val="193986111"/>
        <c:axId val="257152095"/>
      </c:barChart>
      <c:catAx>
        <c:axId val="1939861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ro-RO"/>
          </a:p>
        </c:txPr>
        <c:crossAx val="257152095"/>
        <c:crosses val="autoZero"/>
        <c:auto val="1"/>
        <c:lblAlgn val="ctr"/>
        <c:lblOffset val="100"/>
        <c:noMultiLvlLbl val="0"/>
      </c:catAx>
      <c:valAx>
        <c:axId val="2571520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193986111"/>
        <c:crosses val="autoZero"/>
        <c:crossBetween val="between"/>
      </c:valAx>
      <c:spPr>
        <a:noFill/>
        <a:ln>
          <a:noFill/>
        </a:ln>
        <a:effectLst/>
      </c:spPr>
    </c:plotArea>
    <c:legend>
      <c:legendPos val="b"/>
      <c:layout>
        <c:manualLayout>
          <c:xMode val="edge"/>
          <c:yMode val="edge"/>
          <c:x val="0.18450202102520352"/>
          <c:y val="0.87377927548330236"/>
          <c:w val="0.63099595794959296"/>
          <c:h val="5.706496763408271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ro-RO"/>
        </a:p>
      </c:txPr>
    </c:legend>
    <c:plotVisOnly val="1"/>
    <c:dispBlanksAs val="gap"/>
    <c:showDLblsOverMax val="0"/>
  </c:chart>
  <c:spPr>
    <a:noFill/>
    <a:ln>
      <a:noFill/>
    </a:ln>
    <a:effectLst/>
  </c:spPr>
  <c:txPr>
    <a:bodyPr/>
    <a:lstStyle/>
    <a:p>
      <a:pPr>
        <a:defRPr/>
      </a:pPr>
      <a:endParaRPr lang="ro-R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o-RO" sz="2800" b="1" i="0" u="none" strike="noStrike" baseline="0" dirty="0">
                <a:effectLst/>
              </a:rPr>
              <a:t>ABSENȚE – CLASE LICEU </a:t>
            </a:r>
            <a:endParaRPr lang="ro-RO" sz="28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o-RO"/>
        </a:p>
      </c:txPr>
    </c:title>
    <c:autoTitleDeleted val="0"/>
    <c:plotArea>
      <c:layout>
        <c:manualLayout>
          <c:layoutTarget val="inner"/>
          <c:xMode val="edge"/>
          <c:yMode val="edge"/>
          <c:x val="9.9215724802768801E-2"/>
          <c:y val="0.18584899138861827"/>
          <c:w val="0.88627390585686983"/>
          <c:h val="0.73917240539330575"/>
        </c:manualLayout>
      </c:layout>
      <c:barChart>
        <c:barDir val="col"/>
        <c:grouping val="clustered"/>
        <c:varyColors val="0"/>
        <c:ser>
          <c:idx val="0"/>
          <c:order val="0"/>
          <c:tx>
            <c:strRef>
              <c:f>'ABSENȚE – CLASE LICEU '!$C$3</c:f>
              <c:strCache>
                <c:ptCount val="1"/>
              </c:strCache>
            </c:strRef>
          </c:tx>
          <c:spPr>
            <a:solidFill>
              <a:schemeClr val="accent1"/>
            </a:solidFill>
            <a:ln>
              <a:noFill/>
            </a:ln>
            <a:effectLst/>
          </c:spPr>
          <c:invertIfNegative val="0"/>
          <c:cat>
            <c:strRef>
              <c:f>'ABSENȚE – CLASE LICEU '!$B$4:$B$16</c:f>
              <c:strCache>
                <c:ptCount val="13"/>
                <c:pt idx="0">
                  <c:v>IX A</c:v>
                </c:pt>
                <c:pt idx="1">
                  <c:v>IX B</c:v>
                </c:pt>
                <c:pt idx="2">
                  <c:v>IX C</c:v>
                </c:pt>
                <c:pt idx="3">
                  <c:v>X A</c:v>
                </c:pt>
                <c:pt idx="4">
                  <c:v>X B</c:v>
                </c:pt>
                <c:pt idx="5">
                  <c:v>X C</c:v>
                </c:pt>
                <c:pt idx="6">
                  <c:v>XI A</c:v>
                </c:pt>
                <c:pt idx="7">
                  <c:v>XI B</c:v>
                </c:pt>
                <c:pt idx="8">
                  <c:v>XI C</c:v>
                </c:pt>
                <c:pt idx="9">
                  <c:v>XII A</c:v>
                </c:pt>
                <c:pt idx="10">
                  <c:v>XII B</c:v>
                </c:pt>
                <c:pt idx="11">
                  <c:v>XII C</c:v>
                </c:pt>
                <c:pt idx="12">
                  <c:v>Total Liceu</c:v>
                </c:pt>
              </c:strCache>
            </c:strRef>
          </c:cat>
          <c:val>
            <c:numRef>
              <c:f>'ABSENȚE – CLASE LICEU '!$C$4:$C$16</c:f>
              <c:numCache>
                <c:formatCode>General</c:formatCode>
                <c:ptCount val="13"/>
              </c:numCache>
            </c:numRef>
          </c:val>
          <c:extLst>
            <c:ext xmlns:c16="http://schemas.microsoft.com/office/drawing/2014/chart" uri="{C3380CC4-5D6E-409C-BE32-E72D297353CC}">
              <c16:uniqueId val="{00000000-C3CE-4D51-A32E-4028B8E24A3B}"/>
            </c:ext>
          </c:extLst>
        </c:ser>
        <c:ser>
          <c:idx val="1"/>
          <c:order val="1"/>
          <c:tx>
            <c:strRef>
              <c:f>'ABSENȚE – CLASE LICEU '!$D$3</c:f>
              <c:strCache>
                <c:ptCount val="1"/>
                <c:pt idx="0">
                  <c:v>TOTAL elevi </c:v>
                </c:pt>
              </c:strCache>
            </c:strRef>
          </c:tx>
          <c:spPr>
            <a:solidFill>
              <a:srgbClr val="00B0F0"/>
            </a:solidFill>
            <a:ln>
              <a:noFill/>
            </a:ln>
            <a:effectLst/>
          </c:spPr>
          <c:invertIfNegative val="0"/>
          <c:cat>
            <c:strRef>
              <c:f>'ABSENȚE – CLASE LICEU '!$B$4:$B$16</c:f>
              <c:strCache>
                <c:ptCount val="13"/>
                <c:pt idx="0">
                  <c:v>IX A</c:v>
                </c:pt>
                <c:pt idx="1">
                  <c:v>IX B</c:v>
                </c:pt>
                <c:pt idx="2">
                  <c:v>IX C</c:v>
                </c:pt>
                <c:pt idx="3">
                  <c:v>X A</c:v>
                </c:pt>
                <c:pt idx="4">
                  <c:v>X B</c:v>
                </c:pt>
                <c:pt idx="5">
                  <c:v>X C</c:v>
                </c:pt>
                <c:pt idx="6">
                  <c:v>XI A</c:v>
                </c:pt>
                <c:pt idx="7">
                  <c:v>XI B</c:v>
                </c:pt>
                <c:pt idx="8">
                  <c:v>XI C</c:v>
                </c:pt>
                <c:pt idx="9">
                  <c:v>XII A</c:v>
                </c:pt>
                <c:pt idx="10">
                  <c:v>XII B</c:v>
                </c:pt>
                <c:pt idx="11">
                  <c:v>XII C</c:v>
                </c:pt>
                <c:pt idx="12">
                  <c:v>Total Liceu</c:v>
                </c:pt>
              </c:strCache>
            </c:strRef>
          </c:cat>
          <c:val>
            <c:numRef>
              <c:f>'ABSENȚE – CLASE LICEU '!$D$4:$D$16</c:f>
              <c:numCache>
                <c:formatCode>General</c:formatCode>
                <c:ptCount val="13"/>
                <c:pt idx="0">
                  <c:v>30</c:v>
                </c:pt>
                <c:pt idx="1">
                  <c:v>30</c:v>
                </c:pt>
                <c:pt idx="2">
                  <c:v>30</c:v>
                </c:pt>
                <c:pt idx="3">
                  <c:v>28</c:v>
                </c:pt>
                <c:pt idx="4">
                  <c:v>28</c:v>
                </c:pt>
                <c:pt idx="5">
                  <c:v>24</c:v>
                </c:pt>
                <c:pt idx="6">
                  <c:v>25</c:v>
                </c:pt>
                <c:pt idx="7">
                  <c:v>29</c:v>
                </c:pt>
                <c:pt idx="8">
                  <c:v>30</c:v>
                </c:pt>
                <c:pt idx="9">
                  <c:v>21</c:v>
                </c:pt>
                <c:pt idx="10">
                  <c:v>28</c:v>
                </c:pt>
                <c:pt idx="11">
                  <c:v>24</c:v>
                </c:pt>
                <c:pt idx="12">
                  <c:v>327</c:v>
                </c:pt>
              </c:numCache>
            </c:numRef>
          </c:val>
          <c:extLst>
            <c:ext xmlns:c16="http://schemas.microsoft.com/office/drawing/2014/chart" uri="{C3380CC4-5D6E-409C-BE32-E72D297353CC}">
              <c16:uniqueId val="{00000001-C3CE-4D51-A32E-4028B8E24A3B}"/>
            </c:ext>
          </c:extLst>
        </c:ser>
        <c:ser>
          <c:idx val="2"/>
          <c:order val="2"/>
          <c:tx>
            <c:strRef>
              <c:f>'ABSENȚE – CLASE LICEU '!$E$3</c:f>
              <c:strCache>
                <c:ptCount val="1"/>
                <c:pt idx="0">
                  <c:v>TOTAL absențe</c:v>
                </c:pt>
              </c:strCache>
            </c:strRef>
          </c:tx>
          <c:spPr>
            <a:solidFill>
              <a:srgbClr val="FFC000"/>
            </a:solidFill>
            <a:ln>
              <a:noFill/>
            </a:ln>
            <a:effectLst/>
          </c:spPr>
          <c:invertIfNegative val="0"/>
          <c:dLbls>
            <c:dLbl>
              <c:idx val="1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3CE-4D51-A32E-4028B8E24A3B}"/>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ro-R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'ABSENȚE – CLASE LICEU '!$B$4:$B$16</c:f>
              <c:strCache>
                <c:ptCount val="13"/>
                <c:pt idx="0">
                  <c:v>IX A</c:v>
                </c:pt>
                <c:pt idx="1">
                  <c:v>IX B</c:v>
                </c:pt>
                <c:pt idx="2">
                  <c:v>IX C</c:v>
                </c:pt>
                <c:pt idx="3">
                  <c:v>X A</c:v>
                </c:pt>
                <c:pt idx="4">
                  <c:v>X B</c:v>
                </c:pt>
                <c:pt idx="5">
                  <c:v>X C</c:v>
                </c:pt>
                <c:pt idx="6">
                  <c:v>XI A</c:v>
                </c:pt>
                <c:pt idx="7">
                  <c:v>XI B</c:v>
                </c:pt>
                <c:pt idx="8">
                  <c:v>XI C</c:v>
                </c:pt>
                <c:pt idx="9">
                  <c:v>XII A</c:v>
                </c:pt>
                <c:pt idx="10">
                  <c:v>XII B</c:v>
                </c:pt>
                <c:pt idx="11">
                  <c:v>XII C</c:v>
                </c:pt>
                <c:pt idx="12">
                  <c:v>Total Liceu</c:v>
                </c:pt>
              </c:strCache>
            </c:strRef>
          </c:cat>
          <c:val>
            <c:numRef>
              <c:f>'ABSENȚE – CLASE LICEU '!$E$4:$E$16</c:f>
              <c:numCache>
                <c:formatCode>General</c:formatCode>
                <c:ptCount val="13"/>
                <c:pt idx="0">
                  <c:v>1708</c:v>
                </c:pt>
                <c:pt idx="1">
                  <c:v>1690</c:v>
                </c:pt>
                <c:pt idx="2">
                  <c:v>1968</c:v>
                </c:pt>
                <c:pt idx="3">
                  <c:v>1263</c:v>
                </c:pt>
                <c:pt idx="4">
                  <c:v>1023</c:v>
                </c:pt>
                <c:pt idx="5">
                  <c:v>1202</c:v>
                </c:pt>
                <c:pt idx="6">
                  <c:v>878</c:v>
                </c:pt>
                <c:pt idx="7">
                  <c:v>553</c:v>
                </c:pt>
                <c:pt idx="8">
                  <c:v>1482</c:v>
                </c:pt>
                <c:pt idx="9">
                  <c:v>377</c:v>
                </c:pt>
                <c:pt idx="10">
                  <c:v>1227</c:v>
                </c:pt>
                <c:pt idx="11">
                  <c:v>848</c:v>
                </c:pt>
                <c:pt idx="12">
                  <c:v>14219</c:v>
                </c:pt>
              </c:numCache>
            </c:numRef>
          </c:val>
          <c:extLst>
            <c:ext xmlns:c16="http://schemas.microsoft.com/office/drawing/2014/chart" uri="{C3380CC4-5D6E-409C-BE32-E72D297353CC}">
              <c16:uniqueId val="{00000003-C3CE-4D51-A32E-4028B8E24A3B}"/>
            </c:ext>
          </c:extLst>
        </c:ser>
        <c:ser>
          <c:idx val="3"/>
          <c:order val="3"/>
          <c:tx>
            <c:strRef>
              <c:f>'ABSENȚE – CLASE LICEU '!$F$3</c:f>
              <c:strCache>
                <c:ptCount val="1"/>
                <c:pt idx="0">
                  <c:v>Nemotivate</c:v>
                </c:pt>
              </c:strCache>
            </c:strRef>
          </c:tx>
          <c:spPr>
            <a:solidFill>
              <a:srgbClr val="C00000"/>
            </a:solidFill>
            <a:ln>
              <a:noFill/>
            </a:ln>
            <a:effectLst/>
          </c:spPr>
          <c:invertIfNegative val="0"/>
          <c:dLbls>
            <c:dLbl>
              <c:idx val="1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3CE-4D51-A32E-4028B8E24A3B}"/>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ro-R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'ABSENȚE – CLASE LICEU '!$B$4:$B$16</c:f>
              <c:strCache>
                <c:ptCount val="13"/>
                <c:pt idx="0">
                  <c:v>IX A</c:v>
                </c:pt>
                <c:pt idx="1">
                  <c:v>IX B</c:v>
                </c:pt>
                <c:pt idx="2">
                  <c:v>IX C</c:v>
                </c:pt>
                <c:pt idx="3">
                  <c:v>X A</c:v>
                </c:pt>
                <c:pt idx="4">
                  <c:v>X B</c:v>
                </c:pt>
                <c:pt idx="5">
                  <c:v>X C</c:v>
                </c:pt>
                <c:pt idx="6">
                  <c:v>XI A</c:v>
                </c:pt>
                <c:pt idx="7">
                  <c:v>XI B</c:v>
                </c:pt>
                <c:pt idx="8">
                  <c:v>XI C</c:v>
                </c:pt>
                <c:pt idx="9">
                  <c:v>XII A</c:v>
                </c:pt>
                <c:pt idx="10">
                  <c:v>XII B</c:v>
                </c:pt>
                <c:pt idx="11">
                  <c:v>XII C</c:v>
                </c:pt>
                <c:pt idx="12">
                  <c:v>Total Liceu</c:v>
                </c:pt>
              </c:strCache>
            </c:strRef>
          </c:cat>
          <c:val>
            <c:numRef>
              <c:f>'ABSENȚE – CLASE LICEU '!$F$4:$F$16</c:f>
              <c:numCache>
                <c:formatCode>General</c:formatCode>
                <c:ptCount val="13"/>
                <c:pt idx="0">
                  <c:v>860</c:v>
                </c:pt>
                <c:pt idx="1">
                  <c:v>633</c:v>
                </c:pt>
                <c:pt idx="2">
                  <c:v>560</c:v>
                </c:pt>
                <c:pt idx="3">
                  <c:v>662</c:v>
                </c:pt>
                <c:pt idx="4">
                  <c:v>561</c:v>
                </c:pt>
                <c:pt idx="5">
                  <c:v>571</c:v>
                </c:pt>
                <c:pt idx="6">
                  <c:v>231</c:v>
                </c:pt>
                <c:pt idx="7">
                  <c:v>241</c:v>
                </c:pt>
                <c:pt idx="8">
                  <c:v>1000</c:v>
                </c:pt>
                <c:pt idx="9">
                  <c:v>61</c:v>
                </c:pt>
                <c:pt idx="10">
                  <c:v>454</c:v>
                </c:pt>
                <c:pt idx="11">
                  <c:v>380</c:v>
                </c:pt>
                <c:pt idx="12">
                  <c:v>6214</c:v>
                </c:pt>
              </c:numCache>
            </c:numRef>
          </c:val>
          <c:extLst>
            <c:ext xmlns:c16="http://schemas.microsoft.com/office/drawing/2014/chart" uri="{C3380CC4-5D6E-409C-BE32-E72D297353CC}">
              <c16:uniqueId val="{00000005-C3CE-4D51-A32E-4028B8E24A3B}"/>
            </c:ext>
          </c:extLst>
        </c:ser>
        <c:ser>
          <c:idx val="4"/>
          <c:order val="4"/>
          <c:tx>
            <c:strRef>
              <c:f>'ABSENȚE – CLASE LICEU '!$G$3</c:f>
              <c:strCache>
                <c:ptCount val="1"/>
                <c:pt idx="0">
                  <c:v>Motivate</c:v>
                </c:pt>
              </c:strCache>
            </c:strRef>
          </c:tx>
          <c:spPr>
            <a:solidFill>
              <a:schemeClr val="accent5"/>
            </a:solidFill>
            <a:ln>
              <a:noFill/>
            </a:ln>
            <a:effectLst/>
          </c:spPr>
          <c:invertIfNegative val="0"/>
          <c:dLbls>
            <c:dLbl>
              <c:idx val="1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3CE-4D51-A32E-4028B8E24A3B}"/>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ro-R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'ABSENȚE – CLASE LICEU '!$B$4:$B$16</c:f>
              <c:strCache>
                <c:ptCount val="13"/>
                <c:pt idx="0">
                  <c:v>IX A</c:v>
                </c:pt>
                <c:pt idx="1">
                  <c:v>IX B</c:v>
                </c:pt>
                <c:pt idx="2">
                  <c:v>IX C</c:v>
                </c:pt>
                <c:pt idx="3">
                  <c:v>X A</c:v>
                </c:pt>
                <c:pt idx="4">
                  <c:v>X B</c:v>
                </c:pt>
                <c:pt idx="5">
                  <c:v>X C</c:v>
                </c:pt>
                <c:pt idx="6">
                  <c:v>XI A</c:v>
                </c:pt>
                <c:pt idx="7">
                  <c:v>XI B</c:v>
                </c:pt>
                <c:pt idx="8">
                  <c:v>XI C</c:v>
                </c:pt>
                <c:pt idx="9">
                  <c:v>XII A</c:v>
                </c:pt>
                <c:pt idx="10">
                  <c:v>XII B</c:v>
                </c:pt>
                <c:pt idx="11">
                  <c:v>XII C</c:v>
                </c:pt>
                <c:pt idx="12">
                  <c:v>Total Liceu</c:v>
                </c:pt>
              </c:strCache>
            </c:strRef>
          </c:cat>
          <c:val>
            <c:numRef>
              <c:f>'ABSENȚE – CLASE LICEU '!$G$4:$G$16</c:f>
              <c:numCache>
                <c:formatCode>General</c:formatCode>
                <c:ptCount val="13"/>
                <c:pt idx="0">
                  <c:v>848</c:v>
                </c:pt>
                <c:pt idx="1">
                  <c:v>1057</c:v>
                </c:pt>
                <c:pt idx="2">
                  <c:v>1408</c:v>
                </c:pt>
                <c:pt idx="3">
                  <c:v>601</c:v>
                </c:pt>
                <c:pt idx="4">
                  <c:v>462</c:v>
                </c:pt>
                <c:pt idx="5">
                  <c:v>631</c:v>
                </c:pt>
                <c:pt idx="6">
                  <c:v>647</c:v>
                </c:pt>
                <c:pt idx="7">
                  <c:v>312</c:v>
                </c:pt>
                <c:pt idx="8">
                  <c:v>482</c:v>
                </c:pt>
                <c:pt idx="9">
                  <c:v>316</c:v>
                </c:pt>
                <c:pt idx="10">
                  <c:v>773</c:v>
                </c:pt>
                <c:pt idx="11">
                  <c:v>400</c:v>
                </c:pt>
                <c:pt idx="12">
                  <c:v>7937</c:v>
                </c:pt>
              </c:numCache>
            </c:numRef>
          </c:val>
          <c:extLst>
            <c:ext xmlns:c16="http://schemas.microsoft.com/office/drawing/2014/chart" uri="{C3380CC4-5D6E-409C-BE32-E72D297353CC}">
              <c16:uniqueId val="{00000007-C3CE-4D51-A32E-4028B8E24A3B}"/>
            </c:ext>
          </c:extLst>
        </c:ser>
        <c:dLbls>
          <c:showLegendKey val="0"/>
          <c:showVal val="0"/>
          <c:showCatName val="0"/>
          <c:showSerName val="0"/>
          <c:showPercent val="0"/>
          <c:showBubbleSize val="0"/>
        </c:dLbls>
        <c:gapWidth val="219"/>
        <c:overlap val="-27"/>
        <c:axId val="199214831"/>
        <c:axId val="261035823"/>
      </c:barChart>
      <c:catAx>
        <c:axId val="1992148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261035823"/>
        <c:crosses val="autoZero"/>
        <c:auto val="1"/>
        <c:lblAlgn val="ctr"/>
        <c:lblOffset val="100"/>
        <c:noMultiLvlLbl val="0"/>
      </c:catAx>
      <c:valAx>
        <c:axId val="26103582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199214831"/>
        <c:crosses val="autoZero"/>
        <c:crossBetween val="between"/>
      </c:valAx>
      <c:spPr>
        <a:noFill/>
        <a:ln>
          <a:noFill/>
        </a:ln>
        <a:effectLst/>
      </c:spPr>
    </c:plotArea>
    <c:legend>
      <c:legendPos val="b"/>
      <c:layout>
        <c:manualLayout>
          <c:xMode val="edge"/>
          <c:yMode val="edge"/>
          <c:x val="0.16280874005137175"/>
          <c:y val="0.11870259789850683"/>
          <c:w val="0.63592097800984948"/>
          <c:h val="4.3086699760356041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ro-R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o-RO" sz="2400" b="1" i="0" u="none" strike="noStrike" baseline="0" dirty="0">
                <a:solidFill>
                  <a:srgbClr val="0070C0"/>
                </a:solidFill>
                <a:effectLst/>
              </a:rPr>
              <a:t>ABSENȚE – CLASE PROFESIONALĂ</a:t>
            </a:r>
            <a:endParaRPr lang="ro-RO" sz="2400" dirty="0">
              <a:solidFill>
                <a:srgbClr val="0070C0"/>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ro-RO"/>
        </a:p>
      </c:txPr>
    </c:title>
    <c:autoTitleDeleted val="0"/>
    <c:plotArea>
      <c:layout>
        <c:manualLayout>
          <c:layoutTarget val="inner"/>
          <c:xMode val="edge"/>
          <c:yMode val="edge"/>
          <c:x val="5.9302954097631665E-2"/>
          <c:y val="0.11520765472312705"/>
          <c:w val="0.93826277131619507"/>
          <c:h val="0.78008075995793691"/>
        </c:manualLayout>
      </c:layout>
      <c:barChart>
        <c:barDir val="col"/>
        <c:grouping val="clustered"/>
        <c:varyColors val="0"/>
        <c:ser>
          <c:idx val="0"/>
          <c:order val="0"/>
          <c:tx>
            <c:strRef>
              <c:f>'ABENȚE ȘCOALA PROFESIONALĂ'!$B$2</c:f>
              <c:strCache>
                <c:ptCount val="1"/>
                <c:pt idx="0">
                  <c:v>TOTAL elevi</c:v>
                </c:pt>
              </c:strCache>
            </c:strRef>
          </c:tx>
          <c:spPr>
            <a:solidFill>
              <a:schemeClr val="accent1"/>
            </a:solidFill>
            <a:ln>
              <a:noFill/>
            </a:ln>
            <a:effectLst/>
          </c:spPr>
          <c:invertIfNegative val="0"/>
          <c:dLbls>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A77-4CD9-94B1-1911E334BEB8}"/>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ro-R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'ABENȚE ȘCOALA PROFESIONALĂ'!$A$3:$A$14</c:f>
              <c:strCache>
                <c:ptCount val="12"/>
                <c:pt idx="1">
                  <c:v>IX A pr. </c:v>
                </c:pt>
                <c:pt idx="2">
                  <c:v>IX B pr.</c:v>
                </c:pt>
                <c:pt idx="3">
                  <c:v>IX C pr.</c:v>
                </c:pt>
                <c:pt idx="4">
                  <c:v>X A pr.</c:v>
                </c:pt>
                <c:pt idx="5">
                  <c:v>X B pr.</c:v>
                </c:pt>
                <c:pt idx="6">
                  <c:v>X C pr.</c:v>
                </c:pt>
                <c:pt idx="7">
                  <c:v>X D pr.</c:v>
                </c:pt>
                <c:pt idx="8">
                  <c:v>XI A pr. </c:v>
                </c:pt>
                <c:pt idx="9">
                  <c:v>XI B pr.</c:v>
                </c:pt>
                <c:pt idx="10">
                  <c:v>XI C pr.</c:v>
                </c:pt>
                <c:pt idx="11">
                  <c:v>Total Șc. profesională</c:v>
                </c:pt>
              </c:strCache>
            </c:strRef>
          </c:cat>
          <c:val>
            <c:numRef>
              <c:f>'ABENȚE ȘCOALA PROFESIONALĂ'!$B$3:$B$14</c:f>
              <c:numCache>
                <c:formatCode>General</c:formatCode>
                <c:ptCount val="12"/>
                <c:pt idx="1">
                  <c:v>30</c:v>
                </c:pt>
                <c:pt idx="2">
                  <c:v>28</c:v>
                </c:pt>
                <c:pt idx="3">
                  <c:v>24</c:v>
                </c:pt>
                <c:pt idx="4">
                  <c:v>29</c:v>
                </c:pt>
                <c:pt idx="5">
                  <c:v>29</c:v>
                </c:pt>
                <c:pt idx="6">
                  <c:v>20</c:v>
                </c:pt>
                <c:pt idx="7">
                  <c:v>26</c:v>
                </c:pt>
                <c:pt idx="8">
                  <c:v>30</c:v>
                </c:pt>
                <c:pt idx="9">
                  <c:v>25</c:v>
                </c:pt>
                <c:pt idx="10">
                  <c:v>27</c:v>
                </c:pt>
                <c:pt idx="11">
                  <c:v>268</c:v>
                </c:pt>
              </c:numCache>
            </c:numRef>
          </c:val>
          <c:extLst>
            <c:ext xmlns:c16="http://schemas.microsoft.com/office/drawing/2014/chart" uri="{C3380CC4-5D6E-409C-BE32-E72D297353CC}">
              <c16:uniqueId val="{00000000-0A77-4CD9-94B1-1911E334BEB8}"/>
            </c:ext>
          </c:extLst>
        </c:ser>
        <c:ser>
          <c:idx val="1"/>
          <c:order val="1"/>
          <c:tx>
            <c:strRef>
              <c:f>'ABENȚE ȘCOALA PROFESIONALĂ'!$C$2</c:f>
              <c:strCache>
                <c:ptCount val="1"/>
                <c:pt idx="0">
                  <c:v>TOTAL</c:v>
                </c:pt>
              </c:strCache>
            </c:strRef>
          </c:tx>
          <c:spPr>
            <a:solidFill>
              <a:schemeClr val="accent2"/>
            </a:solidFill>
            <a:ln>
              <a:noFill/>
            </a:ln>
            <a:effectLst/>
          </c:spPr>
          <c:invertIfNegative val="0"/>
          <c:dLbls>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A77-4CD9-94B1-1911E334BEB8}"/>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ro-R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'ABENȚE ȘCOALA PROFESIONALĂ'!$A$3:$A$14</c:f>
              <c:strCache>
                <c:ptCount val="12"/>
                <c:pt idx="1">
                  <c:v>IX A pr. </c:v>
                </c:pt>
                <c:pt idx="2">
                  <c:v>IX B pr.</c:v>
                </c:pt>
                <c:pt idx="3">
                  <c:v>IX C pr.</c:v>
                </c:pt>
                <c:pt idx="4">
                  <c:v>X A pr.</c:v>
                </c:pt>
                <c:pt idx="5">
                  <c:v>X B pr.</c:v>
                </c:pt>
                <c:pt idx="6">
                  <c:v>X C pr.</c:v>
                </c:pt>
                <c:pt idx="7">
                  <c:v>X D pr.</c:v>
                </c:pt>
                <c:pt idx="8">
                  <c:v>XI A pr. </c:v>
                </c:pt>
                <c:pt idx="9">
                  <c:v>XI B pr.</c:v>
                </c:pt>
                <c:pt idx="10">
                  <c:v>XI C pr.</c:v>
                </c:pt>
                <c:pt idx="11">
                  <c:v>Total Șc. profesională</c:v>
                </c:pt>
              </c:strCache>
            </c:strRef>
          </c:cat>
          <c:val>
            <c:numRef>
              <c:f>'ABENȚE ȘCOALA PROFESIONALĂ'!$C$3:$C$14</c:f>
              <c:numCache>
                <c:formatCode>General</c:formatCode>
                <c:ptCount val="12"/>
                <c:pt idx="0">
                  <c:v>0</c:v>
                </c:pt>
                <c:pt idx="1">
                  <c:v>2007</c:v>
                </c:pt>
                <c:pt idx="2">
                  <c:v>1377</c:v>
                </c:pt>
                <c:pt idx="3">
                  <c:v>966</c:v>
                </c:pt>
                <c:pt idx="4">
                  <c:v>619</c:v>
                </c:pt>
                <c:pt idx="5">
                  <c:v>1056</c:v>
                </c:pt>
                <c:pt idx="6">
                  <c:v>1807</c:v>
                </c:pt>
                <c:pt idx="7">
                  <c:v>1321</c:v>
                </c:pt>
                <c:pt idx="8">
                  <c:v>1107</c:v>
                </c:pt>
                <c:pt idx="9">
                  <c:v>1175</c:v>
                </c:pt>
                <c:pt idx="10">
                  <c:v>1710</c:v>
                </c:pt>
                <c:pt idx="11">
                  <c:v>13145</c:v>
                </c:pt>
              </c:numCache>
            </c:numRef>
          </c:val>
          <c:extLst>
            <c:ext xmlns:c16="http://schemas.microsoft.com/office/drawing/2014/chart" uri="{C3380CC4-5D6E-409C-BE32-E72D297353CC}">
              <c16:uniqueId val="{00000001-0A77-4CD9-94B1-1911E334BEB8}"/>
            </c:ext>
          </c:extLst>
        </c:ser>
        <c:ser>
          <c:idx val="2"/>
          <c:order val="2"/>
          <c:tx>
            <c:strRef>
              <c:f>'ABENȚE ȘCOALA PROFESIONALĂ'!$D$2</c:f>
              <c:strCache>
                <c:ptCount val="1"/>
                <c:pt idx="0">
                  <c:v>Nemotivate</c:v>
                </c:pt>
              </c:strCache>
            </c:strRef>
          </c:tx>
          <c:spPr>
            <a:solidFill>
              <a:srgbClr val="3366FF"/>
            </a:solidFill>
            <a:ln>
              <a:noFill/>
            </a:ln>
            <a:effectLst/>
          </c:spPr>
          <c:invertIfNegative val="0"/>
          <c:dLbls>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A77-4CD9-94B1-1911E334BEB8}"/>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ro-R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'ABENȚE ȘCOALA PROFESIONALĂ'!$A$3:$A$14</c:f>
              <c:strCache>
                <c:ptCount val="12"/>
                <c:pt idx="1">
                  <c:v>IX A pr. </c:v>
                </c:pt>
                <c:pt idx="2">
                  <c:v>IX B pr.</c:v>
                </c:pt>
                <c:pt idx="3">
                  <c:v>IX C pr.</c:v>
                </c:pt>
                <c:pt idx="4">
                  <c:v>X A pr.</c:v>
                </c:pt>
                <c:pt idx="5">
                  <c:v>X B pr.</c:v>
                </c:pt>
                <c:pt idx="6">
                  <c:v>X C pr.</c:v>
                </c:pt>
                <c:pt idx="7">
                  <c:v>X D pr.</c:v>
                </c:pt>
                <c:pt idx="8">
                  <c:v>XI A pr. </c:v>
                </c:pt>
                <c:pt idx="9">
                  <c:v>XI B pr.</c:v>
                </c:pt>
                <c:pt idx="10">
                  <c:v>XI C pr.</c:v>
                </c:pt>
                <c:pt idx="11">
                  <c:v>Total Șc. profesională</c:v>
                </c:pt>
              </c:strCache>
            </c:strRef>
          </c:cat>
          <c:val>
            <c:numRef>
              <c:f>'ABENȚE ȘCOALA PROFESIONALĂ'!$D$3:$D$14</c:f>
              <c:numCache>
                <c:formatCode>General</c:formatCode>
                <c:ptCount val="12"/>
                <c:pt idx="1">
                  <c:v>1025</c:v>
                </c:pt>
                <c:pt idx="2">
                  <c:v>447</c:v>
                </c:pt>
                <c:pt idx="3">
                  <c:v>474</c:v>
                </c:pt>
                <c:pt idx="4">
                  <c:v>175</c:v>
                </c:pt>
                <c:pt idx="5">
                  <c:v>730</c:v>
                </c:pt>
                <c:pt idx="6">
                  <c:v>1336</c:v>
                </c:pt>
                <c:pt idx="7">
                  <c:v>657</c:v>
                </c:pt>
                <c:pt idx="8">
                  <c:v>892</c:v>
                </c:pt>
                <c:pt idx="9">
                  <c:v>1070</c:v>
                </c:pt>
                <c:pt idx="10">
                  <c:v>1390</c:v>
                </c:pt>
                <c:pt idx="11">
                  <c:v>8196</c:v>
                </c:pt>
              </c:numCache>
            </c:numRef>
          </c:val>
          <c:extLst>
            <c:ext xmlns:c16="http://schemas.microsoft.com/office/drawing/2014/chart" uri="{C3380CC4-5D6E-409C-BE32-E72D297353CC}">
              <c16:uniqueId val="{00000002-0A77-4CD9-94B1-1911E334BEB8}"/>
            </c:ext>
          </c:extLst>
        </c:ser>
        <c:ser>
          <c:idx val="3"/>
          <c:order val="3"/>
          <c:tx>
            <c:strRef>
              <c:f>'ABENȚE ȘCOALA PROFESIONALĂ'!$E$2</c:f>
              <c:strCache>
                <c:ptCount val="1"/>
                <c:pt idx="0">
                  <c:v>Motivate</c:v>
                </c:pt>
              </c:strCache>
            </c:strRef>
          </c:tx>
          <c:spPr>
            <a:solidFill>
              <a:schemeClr val="accent4"/>
            </a:solidFill>
            <a:ln>
              <a:noFill/>
            </a:ln>
            <a:effectLst/>
          </c:spPr>
          <c:invertIfNegative val="0"/>
          <c:dPt>
            <c:idx val="11"/>
            <c:invertIfNegative val="0"/>
            <c:bubble3D val="0"/>
            <c:spPr>
              <a:solidFill>
                <a:srgbClr val="D703BE"/>
              </a:solidFill>
              <a:ln>
                <a:noFill/>
              </a:ln>
              <a:effectLst/>
            </c:spPr>
            <c:extLst>
              <c:ext xmlns:c16="http://schemas.microsoft.com/office/drawing/2014/chart" uri="{C3380CC4-5D6E-409C-BE32-E72D297353CC}">
                <c16:uniqueId val="{00000004-0A77-4CD9-94B1-1911E334BEB8}"/>
              </c:ext>
            </c:extLst>
          </c:dPt>
          <c:dLbls>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A77-4CD9-94B1-1911E334BEB8}"/>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ro-R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'ABENȚE ȘCOALA PROFESIONALĂ'!$A$3:$A$14</c:f>
              <c:strCache>
                <c:ptCount val="12"/>
                <c:pt idx="1">
                  <c:v>IX A pr. </c:v>
                </c:pt>
                <c:pt idx="2">
                  <c:v>IX B pr.</c:v>
                </c:pt>
                <c:pt idx="3">
                  <c:v>IX C pr.</c:v>
                </c:pt>
                <c:pt idx="4">
                  <c:v>X A pr.</c:v>
                </c:pt>
                <c:pt idx="5">
                  <c:v>X B pr.</c:v>
                </c:pt>
                <c:pt idx="6">
                  <c:v>X C pr.</c:v>
                </c:pt>
                <c:pt idx="7">
                  <c:v>X D pr.</c:v>
                </c:pt>
                <c:pt idx="8">
                  <c:v>XI A pr. </c:v>
                </c:pt>
                <c:pt idx="9">
                  <c:v>XI B pr.</c:v>
                </c:pt>
                <c:pt idx="10">
                  <c:v>XI C pr.</c:v>
                </c:pt>
                <c:pt idx="11">
                  <c:v>Total Șc. profesională</c:v>
                </c:pt>
              </c:strCache>
            </c:strRef>
          </c:cat>
          <c:val>
            <c:numRef>
              <c:f>'ABENȚE ȘCOALA PROFESIONALĂ'!$E$3:$E$14</c:f>
              <c:numCache>
                <c:formatCode>General</c:formatCode>
                <c:ptCount val="12"/>
                <c:pt idx="1">
                  <c:v>982</c:v>
                </c:pt>
                <c:pt idx="2">
                  <c:v>930</c:v>
                </c:pt>
                <c:pt idx="3">
                  <c:v>492</c:v>
                </c:pt>
                <c:pt idx="4">
                  <c:v>444</c:v>
                </c:pt>
                <c:pt idx="5">
                  <c:v>326</c:v>
                </c:pt>
                <c:pt idx="6">
                  <c:v>471</c:v>
                </c:pt>
                <c:pt idx="7">
                  <c:v>664</c:v>
                </c:pt>
                <c:pt idx="8">
                  <c:v>251</c:v>
                </c:pt>
                <c:pt idx="9">
                  <c:v>105</c:v>
                </c:pt>
                <c:pt idx="10">
                  <c:v>320</c:v>
                </c:pt>
                <c:pt idx="11">
                  <c:v>4985</c:v>
                </c:pt>
              </c:numCache>
            </c:numRef>
          </c:val>
          <c:extLst>
            <c:ext xmlns:c16="http://schemas.microsoft.com/office/drawing/2014/chart" uri="{C3380CC4-5D6E-409C-BE32-E72D297353CC}">
              <c16:uniqueId val="{00000003-0A77-4CD9-94B1-1911E334BEB8}"/>
            </c:ext>
          </c:extLst>
        </c:ser>
        <c:dLbls>
          <c:showLegendKey val="0"/>
          <c:showVal val="0"/>
          <c:showCatName val="0"/>
          <c:showSerName val="0"/>
          <c:showPercent val="0"/>
          <c:showBubbleSize val="0"/>
        </c:dLbls>
        <c:gapWidth val="219"/>
        <c:overlap val="-27"/>
        <c:axId val="348752159"/>
        <c:axId val="260252159"/>
      </c:barChart>
      <c:catAx>
        <c:axId val="3487521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260252159"/>
        <c:crosses val="autoZero"/>
        <c:auto val="1"/>
        <c:lblAlgn val="ctr"/>
        <c:lblOffset val="100"/>
        <c:noMultiLvlLbl val="0"/>
      </c:catAx>
      <c:valAx>
        <c:axId val="26025215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348752159"/>
        <c:crosses val="autoZero"/>
        <c:crossBetween val="between"/>
      </c:valAx>
      <c:spPr>
        <a:noFill/>
        <a:ln>
          <a:noFill/>
        </a:ln>
        <a:effectLst/>
      </c:spPr>
    </c:plotArea>
    <c:legend>
      <c:legendPos val="b"/>
      <c:layout>
        <c:manualLayout>
          <c:xMode val="edge"/>
          <c:yMode val="edge"/>
          <c:x val="0.26738024135736682"/>
          <c:y val="0.10318968170509631"/>
          <c:w val="0.46523942144768415"/>
          <c:h val="4.5833119597835287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ro-R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B3B-4D11-B6BD-23EC760FEDA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B3B-4D11-B6BD-23EC760FEDA8}"/>
              </c:ext>
            </c:extLst>
          </c:dPt>
          <c:dLbls>
            <c:dLbl>
              <c:idx val="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ro-RO"/>
                </a:p>
              </c:txPr>
              <c:dLblPos val="bestFit"/>
              <c:showLegendKey val="0"/>
              <c:showVal val="1"/>
              <c:showCatName val="0"/>
              <c:showSerName val="0"/>
              <c:showPercent val="0"/>
              <c:showBubbleSize val="0"/>
              <c:extLst>
                <c:ext xmlns:c16="http://schemas.microsoft.com/office/drawing/2014/chart" uri="{C3380CC4-5D6E-409C-BE32-E72D297353CC}">
                  <c16:uniqueId val="{00000001-3B3B-4D11-B6BD-23EC760FEDA8}"/>
                </c:ext>
              </c:extLst>
            </c:dLbl>
            <c:dLbl>
              <c:idx val="1"/>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ro-RO"/>
                </a:p>
              </c:txPr>
              <c:dLblPos val="bestFit"/>
              <c:showLegendKey val="0"/>
              <c:showVal val="1"/>
              <c:showCatName val="0"/>
              <c:showSerName val="0"/>
              <c:showPercent val="0"/>
              <c:showBubbleSize val="0"/>
              <c:extLst>
                <c:ext xmlns:c16="http://schemas.microsoft.com/office/drawing/2014/chart" uri="{C3380CC4-5D6E-409C-BE32-E72D297353CC}">
                  <c16:uniqueId val="{00000003-3B3B-4D11-B6BD-23EC760FEDA8}"/>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ro-RO"/>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'procent promovabilitate'!$A$3:$A$4</c:f>
              <c:strCache>
                <c:ptCount val="2"/>
                <c:pt idx="0">
                  <c:v>elevi prezenți</c:v>
                </c:pt>
                <c:pt idx="1">
                  <c:v>elevi promovați</c:v>
                </c:pt>
              </c:strCache>
            </c:strRef>
          </c:cat>
          <c:val>
            <c:numRef>
              <c:f>'procent promovabilitate'!$B$3:$B$4</c:f>
              <c:numCache>
                <c:formatCode>General</c:formatCode>
                <c:ptCount val="2"/>
                <c:pt idx="0">
                  <c:v>36</c:v>
                </c:pt>
                <c:pt idx="1">
                  <c:v>22</c:v>
                </c:pt>
              </c:numCache>
            </c:numRef>
          </c:val>
          <c:extLst>
            <c:ext xmlns:c16="http://schemas.microsoft.com/office/drawing/2014/chart" uri="{C3380CC4-5D6E-409C-BE32-E72D297353CC}">
              <c16:uniqueId val="{00000004-3B3B-4D11-B6BD-23EC760FEDA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ro-RO"/>
        </a:p>
      </c:txPr>
    </c:legend>
    <c:plotVisOnly val="1"/>
    <c:dispBlanksAs val="gap"/>
    <c:showDLblsOverMax val="0"/>
  </c:chart>
  <c:spPr>
    <a:noFill/>
    <a:ln>
      <a:noFill/>
    </a:ln>
    <a:effectLst/>
  </c:spPr>
  <c:txPr>
    <a:bodyPr/>
    <a:lstStyle/>
    <a:p>
      <a:pPr>
        <a:defRPr/>
      </a:pPr>
      <a:endParaRPr lang="ro-R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r>
              <a:rPr lang="ro-RO" sz="3200" b="1" i="0" u="none" strike="noStrike" baseline="0" dirty="0">
                <a:solidFill>
                  <a:srgbClr val="0070C0"/>
                </a:solidFill>
                <a:effectLst/>
              </a:rPr>
              <a:t>BACALAUREAT - ROMÂNĂ</a:t>
            </a:r>
            <a:endParaRPr lang="ro-RO" sz="3200" dirty="0">
              <a:solidFill>
                <a:srgbClr val="0070C0"/>
              </a:solidFill>
            </a:endParaRPr>
          </a:p>
        </c:rich>
      </c:tx>
      <c:layout>
        <c:manualLayout>
          <c:xMode val="edge"/>
          <c:yMode val="edge"/>
          <c:x val="0.24648796820958127"/>
          <c:y val="6.762849413886384E-3"/>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endParaRPr lang="ro-RO"/>
        </a:p>
      </c:txPr>
    </c:title>
    <c:autoTitleDeleted val="0"/>
    <c:plotArea>
      <c:layout/>
      <c:barChart>
        <c:barDir val="col"/>
        <c:grouping val="clustered"/>
        <c:varyColors val="0"/>
        <c:ser>
          <c:idx val="0"/>
          <c:order val="0"/>
          <c:tx>
            <c:strRef>
              <c:f>'BACALAUREAT - ROMÂNĂ'!$B$4</c:f>
              <c:strCache>
                <c:ptCount val="1"/>
                <c:pt idx="0">
                  <c:v>Prof.Cristina Maria Bida 17 înscriși</c:v>
                </c:pt>
              </c:strCache>
            </c:strRef>
          </c:tx>
          <c:spPr>
            <a:solidFill>
              <a:schemeClr val="accent1"/>
            </a:solidFill>
            <a:ln>
              <a:noFill/>
            </a:ln>
            <a:effectLst/>
          </c:spPr>
          <c:invertIfNegative val="0"/>
          <c:cat>
            <c:strRef>
              <c:f>'BACALAUREAT - ROMÂNĂ'!$C$3:$H$3</c:f>
              <c:strCache>
                <c:ptCount val="6"/>
                <c:pt idx="0">
                  <c:v>Sub 5</c:v>
                </c:pt>
                <c:pt idx="1">
                  <c:v>5..5,99</c:v>
                </c:pt>
                <c:pt idx="2">
                  <c:v>6...6,99</c:v>
                </c:pt>
                <c:pt idx="3">
                  <c:v>7...7,99</c:v>
                </c:pt>
                <c:pt idx="4">
                  <c:v>8..8,99</c:v>
                </c:pt>
                <c:pt idx="5">
                  <c:v>9...10</c:v>
                </c:pt>
              </c:strCache>
            </c:strRef>
          </c:cat>
          <c:val>
            <c:numRef>
              <c:f>'BACALAUREAT - ROMÂNĂ'!$C$4:$H$4</c:f>
              <c:numCache>
                <c:formatCode>General</c:formatCode>
                <c:ptCount val="6"/>
                <c:pt idx="0">
                  <c:v>0</c:v>
                </c:pt>
                <c:pt idx="1">
                  <c:v>4</c:v>
                </c:pt>
                <c:pt idx="2">
                  <c:v>4</c:v>
                </c:pt>
                <c:pt idx="3">
                  <c:v>5</c:v>
                </c:pt>
                <c:pt idx="4">
                  <c:v>3</c:v>
                </c:pt>
                <c:pt idx="5">
                  <c:v>1</c:v>
                </c:pt>
              </c:numCache>
            </c:numRef>
          </c:val>
          <c:extLst>
            <c:ext xmlns:c16="http://schemas.microsoft.com/office/drawing/2014/chart" uri="{C3380CC4-5D6E-409C-BE32-E72D297353CC}">
              <c16:uniqueId val="{00000000-05C3-4192-9756-28D21784B8D4}"/>
            </c:ext>
          </c:extLst>
        </c:ser>
        <c:ser>
          <c:idx val="2"/>
          <c:order val="2"/>
          <c:tx>
            <c:strRef>
              <c:f>'BACALAUREAT - ROMÂNĂ'!$B$6</c:f>
              <c:strCache>
                <c:ptCount val="1"/>
                <c:pt idx="0">
                  <c:v>Prof.Maricica Stoica     19 însriși</c:v>
                </c:pt>
              </c:strCache>
            </c:strRef>
          </c:tx>
          <c:spPr>
            <a:solidFill>
              <a:schemeClr val="accent3"/>
            </a:solidFill>
            <a:ln>
              <a:noFill/>
            </a:ln>
            <a:effectLst/>
          </c:spPr>
          <c:invertIfNegative val="0"/>
          <c:cat>
            <c:strRef>
              <c:f>'BACALAUREAT - ROMÂNĂ'!$C$3:$H$3</c:f>
              <c:strCache>
                <c:ptCount val="6"/>
                <c:pt idx="0">
                  <c:v>Sub 5</c:v>
                </c:pt>
                <c:pt idx="1">
                  <c:v>5..5,99</c:v>
                </c:pt>
                <c:pt idx="2">
                  <c:v>6...6,99</c:v>
                </c:pt>
                <c:pt idx="3">
                  <c:v>7...7,99</c:v>
                </c:pt>
                <c:pt idx="4">
                  <c:v>8..8,99</c:v>
                </c:pt>
                <c:pt idx="5">
                  <c:v>9...10</c:v>
                </c:pt>
              </c:strCache>
            </c:strRef>
          </c:cat>
          <c:val>
            <c:numRef>
              <c:f>'BACALAUREAT - ROMÂNĂ'!$C$6:$H$6</c:f>
              <c:numCache>
                <c:formatCode>General</c:formatCode>
                <c:ptCount val="6"/>
                <c:pt idx="0">
                  <c:v>1</c:v>
                </c:pt>
                <c:pt idx="1">
                  <c:v>5</c:v>
                </c:pt>
                <c:pt idx="2">
                  <c:v>3</c:v>
                </c:pt>
                <c:pt idx="3">
                  <c:v>6</c:v>
                </c:pt>
                <c:pt idx="4">
                  <c:v>2</c:v>
                </c:pt>
                <c:pt idx="5">
                  <c:v>2</c:v>
                </c:pt>
              </c:numCache>
            </c:numRef>
          </c:val>
          <c:extLst>
            <c:ext xmlns:c16="http://schemas.microsoft.com/office/drawing/2014/chart" uri="{C3380CC4-5D6E-409C-BE32-E72D297353CC}">
              <c16:uniqueId val="{00000001-05C3-4192-9756-28D21784B8D4}"/>
            </c:ext>
          </c:extLst>
        </c:ser>
        <c:dLbls>
          <c:showLegendKey val="0"/>
          <c:showVal val="0"/>
          <c:showCatName val="0"/>
          <c:showSerName val="0"/>
          <c:showPercent val="0"/>
          <c:showBubbleSize val="0"/>
        </c:dLbls>
        <c:gapWidth val="219"/>
        <c:overlap val="-27"/>
        <c:axId val="193827615"/>
        <c:axId val="261051631"/>
        <c:extLst>
          <c:ext xmlns:c15="http://schemas.microsoft.com/office/drawing/2012/chart" uri="{02D57815-91ED-43cb-92C2-25804820EDAC}">
            <c15:filteredBarSeries>
              <c15:ser>
                <c:idx val="1"/>
                <c:order val="1"/>
                <c:tx>
                  <c:strRef>
                    <c:extLst>
                      <c:ext uri="{02D57815-91ED-43cb-92C2-25804820EDAC}">
                        <c15:formulaRef>
                          <c15:sqref>'BACALAUREAT - ROMÂNĂ'!$B$5</c15:sqref>
                        </c15:formulaRef>
                      </c:ext>
                    </c:extLst>
                    <c:strCache>
                      <c:ptCount val="1"/>
                    </c:strCache>
                  </c:strRef>
                </c:tx>
                <c:spPr>
                  <a:solidFill>
                    <a:schemeClr val="accent2"/>
                  </a:solidFill>
                  <a:ln>
                    <a:noFill/>
                  </a:ln>
                  <a:effectLst/>
                </c:spPr>
                <c:invertIfNegative val="0"/>
                <c:cat>
                  <c:strRef>
                    <c:extLst>
                      <c:ext uri="{02D57815-91ED-43cb-92C2-25804820EDAC}">
                        <c15:formulaRef>
                          <c15:sqref>'BACALAUREAT - ROMÂNĂ'!$C$3:$H$3</c15:sqref>
                        </c15:formulaRef>
                      </c:ext>
                    </c:extLst>
                    <c:strCache>
                      <c:ptCount val="6"/>
                      <c:pt idx="0">
                        <c:v>Sub 5</c:v>
                      </c:pt>
                      <c:pt idx="1">
                        <c:v>5..5,99</c:v>
                      </c:pt>
                      <c:pt idx="2">
                        <c:v>6...6,99</c:v>
                      </c:pt>
                      <c:pt idx="3">
                        <c:v>7...7,99</c:v>
                      </c:pt>
                      <c:pt idx="4">
                        <c:v>8..8,99</c:v>
                      </c:pt>
                      <c:pt idx="5">
                        <c:v>9...10</c:v>
                      </c:pt>
                    </c:strCache>
                  </c:strRef>
                </c:cat>
                <c:val>
                  <c:numRef>
                    <c:extLst>
                      <c:ext uri="{02D57815-91ED-43cb-92C2-25804820EDAC}">
                        <c15:formulaRef>
                          <c15:sqref>'BACALAUREAT - ROMÂNĂ'!$C$5:$H$5</c15:sqref>
                        </c15:formulaRef>
                      </c:ext>
                    </c:extLst>
                    <c:numCache>
                      <c:formatCode>General</c:formatCode>
                      <c:ptCount val="6"/>
                    </c:numCache>
                  </c:numRef>
                </c:val>
                <c:extLst>
                  <c:ext xmlns:c16="http://schemas.microsoft.com/office/drawing/2014/chart" uri="{C3380CC4-5D6E-409C-BE32-E72D297353CC}">
                    <c16:uniqueId val="{00000002-05C3-4192-9756-28D21784B8D4}"/>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'BACALAUREAT - ROMÂNĂ'!$B$7</c15:sqref>
                        </c15:formulaRef>
                      </c:ext>
                    </c:extLst>
                    <c:strCache>
                      <c:ptCount val="1"/>
                    </c:strCache>
                  </c:strRef>
                </c:tx>
                <c:spPr>
                  <a:solidFill>
                    <a:schemeClr val="accent4"/>
                  </a:solidFill>
                  <a:ln>
                    <a:noFill/>
                  </a:ln>
                  <a:effectLst/>
                </c:spPr>
                <c:invertIfNegative val="0"/>
                <c:cat>
                  <c:strRef>
                    <c:extLst xmlns:c15="http://schemas.microsoft.com/office/drawing/2012/chart">
                      <c:ext xmlns:c15="http://schemas.microsoft.com/office/drawing/2012/chart" uri="{02D57815-91ED-43cb-92C2-25804820EDAC}">
                        <c15:formulaRef>
                          <c15:sqref>'BACALAUREAT - ROMÂNĂ'!$C$3:$H$3</c15:sqref>
                        </c15:formulaRef>
                      </c:ext>
                    </c:extLst>
                    <c:strCache>
                      <c:ptCount val="6"/>
                      <c:pt idx="0">
                        <c:v>Sub 5</c:v>
                      </c:pt>
                      <c:pt idx="1">
                        <c:v>5..5,99</c:v>
                      </c:pt>
                      <c:pt idx="2">
                        <c:v>6...6,99</c:v>
                      </c:pt>
                      <c:pt idx="3">
                        <c:v>7...7,99</c:v>
                      </c:pt>
                      <c:pt idx="4">
                        <c:v>8..8,99</c:v>
                      </c:pt>
                      <c:pt idx="5">
                        <c:v>9...10</c:v>
                      </c:pt>
                    </c:strCache>
                  </c:strRef>
                </c:cat>
                <c:val>
                  <c:numRef>
                    <c:extLst xmlns:c15="http://schemas.microsoft.com/office/drawing/2012/chart">
                      <c:ext xmlns:c15="http://schemas.microsoft.com/office/drawing/2012/chart" uri="{02D57815-91ED-43cb-92C2-25804820EDAC}">
                        <c15:formulaRef>
                          <c15:sqref>'BACALAUREAT - ROMÂNĂ'!$C$7:$H$7</c15:sqref>
                        </c15:formulaRef>
                      </c:ext>
                    </c:extLst>
                    <c:numCache>
                      <c:formatCode>General</c:formatCode>
                      <c:ptCount val="6"/>
                    </c:numCache>
                  </c:numRef>
                </c:val>
                <c:extLst xmlns:c15="http://schemas.microsoft.com/office/drawing/2012/chart">
                  <c:ext xmlns:c16="http://schemas.microsoft.com/office/drawing/2014/chart" uri="{C3380CC4-5D6E-409C-BE32-E72D297353CC}">
                    <c16:uniqueId val="{00000003-05C3-4192-9756-28D21784B8D4}"/>
                  </c:ext>
                </c:extLst>
              </c15:ser>
            </c15:filteredBarSeries>
          </c:ext>
        </c:extLst>
      </c:barChart>
      <c:catAx>
        <c:axId val="1938276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261051631"/>
        <c:crosses val="autoZero"/>
        <c:auto val="1"/>
        <c:lblAlgn val="ctr"/>
        <c:lblOffset val="100"/>
        <c:noMultiLvlLbl val="0"/>
      </c:catAx>
      <c:valAx>
        <c:axId val="2610516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1938276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ro-RO"/>
        </a:p>
      </c:txPr>
    </c:legend>
    <c:plotVisOnly val="1"/>
    <c:dispBlanksAs val="gap"/>
    <c:showDLblsOverMax val="0"/>
  </c:chart>
  <c:spPr>
    <a:noFill/>
    <a:ln>
      <a:noFill/>
    </a:ln>
    <a:effectLst/>
  </c:spPr>
  <c:txPr>
    <a:bodyPr/>
    <a:lstStyle/>
    <a:p>
      <a:pPr>
        <a:defRPr/>
      </a:pPr>
      <a:endParaRPr lang="ro-R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kern="1200" spc="0" baseline="0">
                <a:solidFill>
                  <a:srgbClr val="0070C0"/>
                </a:solidFill>
                <a:latin typeface="+mn-lt"/>
                <a:ea typeface="+mn-ea"/>
                <a:cs typeface="+mn-cs"/>
              </a:defRPr>
            </a:pPr>
            <a:r>
              <a:rPr lang="ro-RO" sz="3200" b="1" i="0" u="none" strike="noStrike" baseline="0" dirty="0">
                <a:solidFill>
                  <a:srgbClr val="0070C0"/>
                </a:solidFill>
                <a:effectLst/>
              </a:rPr>
              <a:t>BACALAUREAT - MATEMATICĂ</a:t>
            </a:r>
            <a:endParaRPr lang="ro-RO" sz="3200" dirty="0">
              <a:solidFill>
                <a:srgbClr val="0070C0"/>
              </a:solidFill>
            </a:endParaRPr>
          </a:p>
        </c:rich>
      </c:tx>
      <c:overlay val="0"/>
      <c:spPr>
        <a:noFill/>
        <a:ln>
          <a:noFill/>
        </a:ln>
        <a:effectLst/>
      </c:spPr>
      <c:txPr>
        <a:bodyPr rot="0" spcFirstLastPara="1" vertOverflow="ellipsis" vert="horz" wrap="square" anchor="ctr" anchorCtr="1"/>
        <a:lstStyle/>
        <a:p>
          <a:pPr>
            <a:defRPr sz="3200" b="0" i="0" u="none" strike="noStrike" kern="1200" spc="0" baseline="0">
              <a:solidFill>
                <a:srgbClr val="0070C0"/>
              </a:solidFill>
              <a:latin typeface="+mn-lt"/>
              <a:ea typeface="+mn-ea"/>
              <a:cs typeface="+mn-cs"/>
            </a:defRPr>
          </a:pPr>
          <a:endParaRPr lang="ro-RO"/>
        </a:p>
      </c:txPr>
    </c:title>
    <c:autoTitleDeleted val="0"/>
    <c:plotArea>
      <c:layout/>
      <c:barChart>
        <c:barDir val="col"/>
        <c:grouping val="clustered"/>
        <c:varyColors val="0"/>
        <c:ser>
          <c:idx val="0"/>
          <c:order val="0"/>
          <c:tx>
            <c:strRef>
              <c:f>'BACALAUREAT - MATEMATICĂ'!$B$3</c:f>
              <c:strCache>
                <c:ptCount val="1"/>
                <c:pt idx="0">
                  <c:v>Prof.Anca Stoleriu    17 înscriși</c:v>
                </c:pt>
              </c:strCache>
            </c:strRef>
          </c:tx>
          <c:spPr>
            <a:solidFill>
              <a:schemeClr val="accent1"/>
            </a:solidFill>
            <a:ln>
              <a:noFill/>
            </a:ln>
            <a:effectLst/>
          </c:spPr>
          <c:invertIfNegative val="0"/>
          <c:cat>
            <c:strRef>
              <c:f>'BACALAUREAT - MATEMATICĂ'!$C$2:$H$2</c:f>
              <c:strCache>
                <c:ptCount val="6"/>
                <c:pt idx="0">
                  <c:v>Sub 5</c:v>
                </c:pt>
                <c:pt idx="1">
                  <c:v>5..5,99</c:v>
                </c:pt>
                <c:pt idx="2">
                  <c:v>6...6,99</c:v>
                </c:pt>
                <c:pt idx="3">
                  <c:v>7...7,99</c:v>
                </c:pt>
                <c:pt idx="4">
                  <c:v>8...8,99</c:v>
                </c:pt>
                <c:pt idx="5">
                  <c:v>9...10</c:v>
                </c:pt>
              </c:strCache>
            </c:strRef>
          </c:cat>
          <c:val>
            <c:numRef>
              <c:f>'BACALAUREAT - MATEMATICĂ'!$C$3:$H$3</c:f>
              <c:numCache>
                <c:formatCode>General</c:formatCode>
                <c:ptCount val="6"/>
                <c:pt idx="0">
                  <c:v>0</c:v>
                </c:pt>
                <c:pt idx="1">
                  <c:v>4</c:v>
                </c:pt>
                <c:pt idx="2">
                  <c:v>2</c:v>
                </c:pt>
                <c:pt idx="3">
                  <c:v>6</c:v>
                </c:pt>
                <c:pt idx="4">
                  <c:v>4</c:v>
                </c:pt>
                <c:pt idx="5">
                  <c:v>1</c:v>
                </c:pt>
              </c:numCache>
            </c:numRef>
          </c:val>
          <c:extLst>
            <c:ext xmlns:c16="http://schemas.microsoft.com/office/drawing/2014/chart" uri="{C3380CC4-5D6E-409C-BE32-E72D297353CC}">
              <c16:uniqueId val="{00000000-E42A-4D46-8990-96FCF6E07FBA}"/>
            </c:ext>
          </c:extLst>
        </c:ser>
        <c:ser>
          <c:idx val="2"/>
          <c:order val="2"/>
          <c:tx>
            <c:strRef>
              <c:f>'BACALAUREAT - MATEMATICĂ'!$B$5</c:f>
              <c:strCache>
                <c:ptCount val="1"/>
                <c:pt idx="0">
                  <c:v>Prof.Andreia Steclaru   18 înscriși</c:v>
                </c:pt>
              </c:strCache>
            </c:strRef>
          </c:tx>
          <c:spPr>
            <a:solidFill>
              <a:schemeClr val="accent3"/>
            </a:solidFill>
            <a:ln>
              <a:noFill/>
            </a:ln>
            <a:effectLst/>
          </c:spPr>
          <c:invertIfNegative val="0"/>
          <c:cat>
            <c:strRef>
              <c:f>'BACALAUREAT - MATEMATICĂ'!$C$2:$H$2</c:f>
              <c:strCache>
                <c:ptCount val="6"/>
                <c:pt idx="0">
                  <c:v>Sub 5</c:v>
                </c:pt>
                <c:pt idx="1">
                  <c:v>5..5,99</c:v>
                </c:pt>
                <c:pt idx="2">
                  <c:v>6...6,99</c:v>
                </c:pt>
                <c:pt idx="3">
                  <c:v>7...7,99</c:v>
                </c:pt>
                <c:pt idx="4">
                  <c:v>8...8,99</c:v>
                </c:pt>
                <c:pt idx="5">
                  <c:v>9...10</c:v>
                </c:pt>
              </c:strCache>
            </c:strRef>
          </c:cat>
          <c:val>
            <c:numRef>
              <c:f>'BACALAUREAT - MATEMATICĂ'!$C$5:$H$5</c:f>
              <c:numCache>
                <c:formatCode>General</c:formatCode>
                <c:ptCount val="6"/>
                <c:pt idx="0">
                  <c:v>7</c:v>
                </c:pt>
                <c:pt idx="1">
                  <c:v>6</c:v>
                </c:pt>
                <c:pt idx="2">
                  <c:v>0</c:v>
                </c:pt>
                <c:pt idx="3">
                  <c:v>4</c:v>
                </c:pt>
                <c:pt idx="4">
                  <c:v>1</c:v>
                </c:pt>
                <c:pt idx="5">
                  <c:v>0</c:v>
                </c:pt>
              </c:numCache>
            </c:numRef>
          </c:val>
          <c:extLst>
            <c:ext xmlns:c16="http://schemas.microsoft.com/office/drawing/2014/chart" uri="{C3380CC4-5D6E-409C-BE32-E72D297353CC}">
              <c16:uniqueId val="{00000001-E42A-4D46-8990-96FCF6E07FBA}"/>
            </c:ext>
          </c:extLst>
        </c:ser>
        <c:dLbls>
          <c:showLegendKey val="0"/>
          <c:showVal val="0"/>
          <c:showCatName val="0"/>
          <c:showSerName val="0"/>
          <c:showPercent val="0"/>
          <c:showBubbleSize val="0"/>
        </c:dLbls>
        <c:gapWidth val="219"/>
        <c:overlap val="-27"/>
        <c:axId val="21738063"/>
        <c:axId val="257163327"/>
        <c:extLst>
          <c:ext xmlns:c15="http://schemas.microsoft.com/office/drawing/2012/chart" uri="{02D57815-91ED-43cb-92C2-25804820EDAC}">
            <c15:filteredBarSeries>
              <c15:ser>
                <c:idx val="1"/>
                <c:order val="1"/>
                <c:tx>
                  <c:strRef>
                    <c:extLst>
                      <c:ext uri="{02D57815-91ED-43cb-92C2-25804820EDAC}">
                        <c15:formulaRef>
                          <c15:sqref>'BACALAUREAT - MATEMATICĂ'!$B$4</c15:sqref>
                        </c15:formulaRef>
                      </c:ext>
                    </c:extLst>
                    <c:strCache>
                      <c:ptCount val="1"/>
                    </c:strCache>
                  </c:strRef>
                </c:tx>
                <c:spPr>
                  <a:solidFill>
                    <a:schemeClr val="accent2"/>
                  </a:solidFill>
                  <a:ln>
                    <a:noFill/>
                  </a:ln>
                  <a:effectLst/>
                </c:spPr>
                <c:invertIfNegative val="0"/>
                <c:cat>
                  <c:strRef>
                    <c:extLst>
                      <c:ext uri="{02D57815-91ED-43cb-92C2-25804820EDAC}">
                        <c15:formulaRef>
                          <c15:sqref>'BACALAUREAT - MATEMATICĂ'!$C$2:$H$2</c15:sqref>
                        </c15:formulaRef>
                      </c:ext>
                    </c:extLst>
                    <c:strCache>
                      <c:ptCount val="6"/>
                      <c:pt idx="0">
                        <c:v>Sub 5</c:v>
                      </c:pt>
                      <c:pt idx="1">
                        <c:v>5..5,99</c:v>
                      </c:pt>
                      <c:pt idx="2">
                        <c:v>6...6,99</c:v>
                      </c:pt>
                      <c:pt idx="3">
                        <c:v>7...7,99</c:v>
                      </c:pt>
                      <c:pt idx="4">
                        <c:v>8...8,99</c:v>
                      </c:pt>
                      <c:pt idx="5">
                        <c:v>9...10</c:v>
                      </c:pt>
                    </c:strCache>
                  </c:strRef>
                </c:cat>
                <c:val>
                  <c:numRef>
                    <c:extLst>
                      <c:ext uri="{02D57815-91ED-43cb-92C2-25804820EDAC}">
                        <c15:formulaRef>
                          <c15:sqref>'BACALAUREAT - MATEMATICĂ'!$C$4:$H$4</c15:sqref>
                        </c15:formulaRef>
                      </c:ext>
                    </c:extLst>
                    <c:numCache>
                      <c:formatCode>General</c:formatCode>
                      <c:ptCount val="6"/>
                    </c:numCache>
                  </c:numRef>
                </c:val>
                <c:extLst>
                  <c:ext xmlns:c16="http://schemas.microsoft.com/office/drawing/2014/chart" uri="{C3380CC4-5D6E-409C-BE32-E72D297353CC}">
                    <c16:uniqueId val="{00000002-E42A-4D46-8990-96FCF6E07FBA}"/>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'BACALAUREAT - MATEMATICĂ'!$B$6</c15:sqref>
                        </c15:formulaRef>
                      </c:ext>
                    </c:extLst>
                    <c:strCache>
                      <c:ptCount val="1"/>
                    </c:strCache>
                  </c:strRef>
                </c:tx>
                <c:spPr>
                  <a:solidFill>
                    <a:schemeClr val="accent4"/>
                  </a:solidFill>
                  <a:ln>
                    <a:noFill/>
                  </a:ln>
                  <a:effectLst/>
                </c:spPr>
                <c:invertIfNegative val="0"/>
                <c:cat>
                  <c:strRef>
                    <c:extLst xmlns:c15="http://schemas.microsoft.com/office/drawing/2012/chart">
                      <c:ext xmlns:c15="http://schemas.microsoft.com/office/drawing/2012/chart" uri="{02D57815-91ED-43cb-92C2-25804820EDAC}">
                        <c15:formulaRef>
                          <c15:sqref>'BACALAUREAT - MATEMATICĂ'!$C$2:$H$2</c15:sqref>
                        </c15:formulaRef>
                      </c:ext>
                    </c:extLst>
                    <c:strCache>
                      <c:ptCount val="6"/>
                      <c:pt idx="0">
                        <c:v>Sub 5</c:v>
                      </c:pt>
                      <c:pt idx="1">
                        <c:v>5..5,99</c:v>
                      </c:pt>
                      <c:pt idx="2">
                        <c:v>6...6,99</c:v>
                      </c:pt>
                      <c:pt idx="3">
                        <c:v>7...7,99</c:v>
                      </c:pt>
                      <c:pt idx="4">
                        <c:v>8...8,99</c:v>
                      </c:pt>
                      <c:pt idx="5">
                        <c:v>9...10</c:v>
                      </c:pt>
                    </c:strCache>
                  </c:strRef>
                </c:cat>
                <c:val>
                  <c:numRef>
                    <c:extLst xmlns:c15="http://schemas.microsoft.com/office/drawing/2012/chart">
                      <c:ext xmlns:c15="http://schemas.microsoft.com/office/drawing/2012/chart" uri="{02D57815-91ED-43cb-92C2-25804820EDAC}">
                        <c15:formulaRef>
                          <c15:sqref>'BACALAUREAT - MATEMATICĂ'!$C$6:$H$6</c15:sqref>
                        </c15:formulaRef>
                      </c:ext>
                    </c:extLst>
                    <c:numCache>
                      <c:formatCode>General</c:formatCode>
                      <c:ptCount val="6"/>
                    </c:numCache>
                  </c:numRef>
                </c:val>
                <c:extLst xmlns:c15="http://schemas.microsoft.com/office/drawing/2012/chart">
                  <c:ext xmlns:c16="http://schemas.microsoft.com/office/drawing/2014/chart" uri="{C3380CC4-5D6E-409C-BE32-E72D297353CC}">
                    <c16:uniqueId val="{00000003-E42A-4D46-8990-96FCF6E07FBA}"/>
                  </c:ext>
                </c:extLst>
              </c15:ser>
            </c15:filteredBarSeries>
          </c:ext>
        </c:extLst>
      </c:barChart>
      <c:catAx>
        <c:axId val="217380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257163327"/>
        <c:crosses val="autoZero"/>
        <c:auto val="1"/>
        <c:lblAlgn val="ctr"/>
        <c:lblOffset val="100"/>
        <c:noMultiLvlLbl val="0"/>
      </c:catAx>
      <c:valAx>
        <c:axId val="2571633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217380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ro-RO"/>
        </a:p>
      </c:txPr>
    </c:legend>
    <c:plotVisOnly val="1"/>
    <c:dispBlanksAs val="gap"/>
    <c:showDLblsOverMax val="0"/>
  </c:chart>
  <c:spPr>
    <a:noFill/>
    <a:ln>
      <a:noFill/>
    </a:ln>
    <a:effectLst/>
  </c:spPr>
  <c:txPr>
    <a:bodyPr/>
    <a:lstStyle/>
    <a:p>
      <a:pPr>
        <a:defRPr/>
      </a:pPr>
      <a:endParaRPr lang="ro-R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2800" b="0" i="0" u="none" strike="noStrike" kern="1200" spc="0" baseline="0">
                <a:solidFill>
                  <a:srgbClr val="0070C0"/>
                </a:solidFill>
                <a:latin typeface="+mn-lt"/>
                <a:ea typeface="+mn-ea"/>
                <a:cs typeface="+mn-cs"/>
              </a:defRPr>
            </a:pPr>
            <a:r>
              <a:rPr lang="ro-RO" sz="2800" b="1" i="0" u="none" strike="noStrike" baseline="0" dirty="0">
                <a:solidFill>
                  <a:srgbClr val="0070C0"/>
                </a:solidFill>
                <a:effectLst/>
              </a:rPr>
              <a:t>BACALAUREAT – OBIECTUL LA ALEGERE</a:t>
            </a:r>
            <a:endParaRPr lang="ro-RO" sz="2800" dirty="0">
              <a:solidFill>
                <a:srgbClr val="0070C0"/>
              </a:solidFill>
            </a:endParaRPr>
          </a:p>
        </c:rich>
      </c:tx>
      <c:layout>
        <c:manualLayout>
          <c:xMode val="edge"/>
          <c:yMode val="edge"/>
          <c:x val="0.193848724664995"/>
          <c:y val="2.1796251487239817E-2"/>
        </c:manualLayout>
      </c:layout>
      <c:overlay val="0"/>
      <c:spPr>
        <a:noFill/>
        <a:ln>
          <a:noFill/>
        </a:ln>
        <a:effectLst/>
      </c:spPr>
      <c:txPr>
        <a:bodyPr rot="0" spcFirstLastPara="1" vertOverflow="ellipsis" vert="horz" wrap="square" anchor="ctr" anchorCtr="1"/>
        <a:lstStyle/>
        <a:p>
          <a:pPr algn="l">
            <a:defRPr sz="2800" b="0" i="0" u="none" strike="noStrike" kern="1200" spc="0" baseline="0">
              <a:solidFill>
                <a:srgbClr val="0070C0"/>
              </a:solidFill>
              <a:latin typeface="+mn-lt"/>
              <a:ea typeface="+mn-ea"/>
              <a:cs typeface="+mn-cs"/>
            </a:defRPr>
          </a:pPr>
          <a:endParaRPr lang="ro-RO"/>
        </a:p>
      </c:txPr>
    </c:title>
    <c:autoTitleDeleted val="0"/>
    <c:plotArea>
      <c:layout/>
      <c:barChart>
        <c:barDir val="col"/>
        <c:grouping val="clustered"/>
        <c:varyColors val="0"/>
        <c:ser>
          <c:idx val="0"/>
          <c:order val="0"/>
          <c:tx>
            <c:strRef>
              <c:f>Foaie7!$B$4</c:f>
              <c:strCache>
                <c:ptCount val="1"/>
                <c:pt idx="0">
                  <c:v>Prof.Raluca Dulman 17 înscriși</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Foaie7!$C$3:$H$3</c:f>
              <c:strCache>
                <c:ptCount val="6"/>
                <c:pt idx="0">
                  <c:v>Sub 5</c:v>
                </c:pt>
                <c:pt idx="1">
                  <c:v>5..5,99</c:v>
                </c:pt>
                <c:pt idx="2">
                  <c:v>6...6,99</c:v>
                </c:pt>
                <c:pt idx="3">
                  <c:v>7...7,99</c:v>
                </c:pt>
                <c:pt idx="4">
                  <c:v>8...8,99</c:v>
                </c:pt>
                <c:pt idx="5">
                  <c:v>9...10</c:v>
                </c:pt>
              </c:strCache>
            </c:strRef>
          </c:cat>
          <c:val>
            <c:numRef>
              <c:f>Foaie7!$C$4:$H$4</c:f>
              <c:numCache>
                <c:formatCode>General</c:formatCode>
                <c:ptCount val="6"/>
                <c:pt idx="0">
                  <c:v>2</c:v>
                </c:pt>
                <c:pt idx="1">
                  <c:v>7</c:v>
                </c:pt>
                <c:pt idx="2">
                  <c:v>2</c:v>
                </c:pt>
                <c:pt idx="3">
                  <c:v>5</c:v>
                </c:pt>
                <c:pt idx="4">
                  <c:v>1</c:v>
                </c:pt>
                <c:pt idx="5">
                  <c:v>0</c:v>
                </c:pt>
              </c:numCache>
            </c:numRef>
          </c:val>
          <c:extLst>
            <c:ext xmlns:c16="http://schemas.microsoft.com/office/drawing/2014/chart" uri="{C3380CC4-5D6E-409C-BE32-E72D297353CC}">
              <c16:uniqueId val="{00000000-E6D7-4485-A885-EBFB2A8F62B3}"/>
            </c:ext>
          </c:extLst>
        </c:ser>
        <c:ser>
          <c:idx val="2"/>
          <c:order val="2"/>
          <c:tx>
            <c:strRef>
              <c:f>Foaie7!$B$6</c:f>
              <c:strCache>
                <c:ptCount val="1"/>
                <c:pt idx="0">
                  <c:v>Prof.Cornelia Toader 13 înscriși</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Foaie7!$C$3:$H$3</c:f>
              <c:strCache>
                <c:ptCount val="6"/>
                <c:pt idx="0">
                  <c:v>Sub 5</c:v>
                </c:pt>
                <c:pt idx="1">
                  <c:v>5..5,99</c:v>
                </c:pt>
                <c:pt idx="2">
                  <c:v>6...6,99</c:v>
                </c:pt>
                <c:pt idx="3">
                  <c:v>7...7,99</c:v>
                </c:pt>
                <c:pt idx="4">
                  <c:v>8...8,99</c:v>
                </c:pt>
                <c:pt idx="5">
                  <c:v>9...10</c:v>
                </c:pt>
              </c:strCache>
            </c:strRef>
          </c:cat>
          <c:val>
            <c:numRef>
              <c:f>Foaie7!$C$6:$H$6</c:f>
              <c:numCache>
                <c:formatCode>General</c:formatCode>
                <c:ptCount val="6"/>
                <c:pt idx="0">
                  <c:v>0</c:v>
                </c:pt>
                <c:pt idx="1">
                  <c:v>3</c:v>
                </c:pt>
                <c:pt idx="2">
                  <c:v>1</c:v>
                </c:pt>
                <c:pt idx="3">
                  <c:v>3</c:v>
                </c:pt>
                <c:pt idx="4">
                  <c:v>4</c:v>
                </c:pt>
                <c:pt idx="5">
                  <c:v>2</c:v>
                </c:pt>
              </c:numCache>
            </c:numRef>
          </c:val>
          <c:extLst>
            <c:ext xmlns:c16="http://schemas.microsoft.com/office/drawing/2014/chart" uri="{C3380CC4-5D6E-409C-BE32-E72D297353CC}">
              <c16:uniqueId val="{00000001-E6D7-4485-A885-EBFB2A8F62B3}"/>
            </c:ext>
          </c:extLst>
        </c:ser>
        <c:ser>
          <c:idx val="4"/>
          <c:order val="4"/>
          <c:tx>
            <c:strRef>
              <c:f>Foaie7!$B$8</c:f>
              <c:strCache>
                <c:ptCount val="1"/>
                <c:pt idx="0">
                  <c:v>Prof.Mihaela Simionescu 1 înscris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Foaie7!$C$3:$H$3</c:f>
              <c:strCache>
                <c:ptCount val="6"/>
                <c:pt idx="0">
                  <c:v>Sub 5</c:v>
                </c:pt>
                <c:pt idx="1">
                  <c:v>5..5,99</c:v>
                </c:pt>
                <c:pt idx="2">
                  <c:v>6...6,99</c:v>
                </c:pt>
                <c:pt idx="3">
                  <c:v>7...7,99</c:v>
                </c:pt>
                <c:pt idx="4">
                  <c:v>8...8,99</c:v>
                </c:pt>
                <c:pt idx="5">
                  <c:v>9...10</c:v>
                </c:pt>
              </c:strCache>
            </c:strRef>
          </c:cat>
          <c:val>
            <c:numRef>
              <c:f>Foaie7!$C$8:$H$8</c:f>
              <c:numCache>
                <c:formatCode>General</c:formatCode>
                <c:ptCount val="6"/>
                <c:pt idx="0">
                  <c:v>0</c:v>
                </c:pt>
                <c:pt idx="1">
                  <c:v>1</c:v>
                </c:pt>
                <c:pt idx="2">
                  <c:v>0</c:v>
                </c:pt>
                <c:pt idx="3">
                  <c:v>0</c:v>
                </c:pt>
                <c:pt idx="4">
                  <c:v>0</c:v>
                </c:pt>
                <c:pt idx="5">
                  <c:v>0</c:v>
                </c:pt>
              </c:numCache>
            </c:numRef>
          </c:val>
          <c:extLst>
            <c:ext xmlns:c16="http://schemas.microsoft.com/office/drawing/2014/chart" uri="{C3380CC4-5D6E-409C-BE32-E72D297353CC}">
              <c16:uniqueId val="{00000002-E6D7-4485-A885-EBFB2A8F62B3}"/>
            </c:ext>
          </c:extLst>
        </c:ser>
        <c:ser>
          <c:idx val="6"/>
          <c:order val="6"/>
          <c:tx>
            <c:strRef>
              <c:f>Foaie7!$B$10</c:f>
              <c:strCache>
                <c:ptCount val="1"/>
                <c:pt idx="0">
                  <c:v>Prof.Manuela Bangu 4 înscriși</c:v>
                </c:pt>
              </c:strCache>
            </c:strRef>
          </c:tx>
          <c:spPr>
            <a:solidFill>
              <a:srgbClr val="FFFF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Foaie7!$C$3:$H$3</c:f>
              <c:strCache>
                <c:ptCount val="6"/>
                <c:pt idx="0">
                  <c:v>Sub 5</c:v>
                </c:pt>
                <c:pt idx="1">
                  <c:v>5..5,99</c:v>
                </c:pt>
                <c:pt idx="2">
                  <c:v>6...6,99</c:v>
                </c:pt>
                <c:pt idx="3">
                  <c:v>7...7,99</c:v>
                </c:pt>
                <c:pt idx="4">
                  <c:v>8...8,99</c:v>
                </c:pt>
                <c:pt idx="5">
                  <c:v>9...10</c:v>
                </c:pt>
              </c:strCache>
            </c:strRef>
          </c:cat>
          <c:val>
            <c:numRef>
              <c:f>Foaie7!$C$10:$H$10</c:f>
              <c:numCache>
                <c:formatCode>General</c:formatCode>
                <c:ptCount val="6"/>
                <c:pt idx="0">
                  <c:v>2</c:v>
                </c:pt>
                <c:pt idx="1">
                  <c:v>0</c:v>
                </c:pt>
                <c:pt idx="2">
                  <c:v>1</c:v>
                </c:pt>
                <c:pt idx="3">
                  <c:v>0</c:v>
                </c:pt>
                <c:pt idx="4">
                  <c:v>0</c:v>
                </c:pt>
                <c:pt idx="5">
                  <c:v>1</c:v>
                </c:pt>
              </c:numCache>
            </c:numRef>
          </c:val>
          <c:extLst>
            <c:ext xmlns:c16="http://schemas.microsoft.com/office/drawing/2014/chart" uri="{C3380CC4-5D6E-409C-BE32-E72D297353CC}">
              <c16:uniqueId val="{00000003-E6D7-4485-A885-EBFB2A8F62B3}"/>
            </c:ext>
          </c:extLst>
        </c:ser>
        <c:dLbls>
          <c:showLegendKey val="0"/>
          <c:showVal val="0"/>
          <c:showCatName val="0"/>
          <c:showSerName val="0"/>
          <c:showPercent val="0"/>
          <c:showBubbleSize val="0"/>
        </c:dLbls>
        <c:gapWidth val="219"/>
        <c:overlap val="-27"/>
        <c:axId val="193991311"/>
        <c:axId val="257164159"/>
        <c:extLst>
          <c:ext xmlns:c15="http://schemas.microsoft.com/office/drawing/2012/chart" uri="{02D57815-91ED-43cb-92C2-25804820EDAC}">
            <c15:filteredBarSeries>
              <c15:ser>
                <c:idx val="1"/>
                <c:order val="1"/>
                <c:tx>
                  <c:strRef>
                    <c:extLst>
                      <c:ext uri="{02D57815-91ED-43cb-92C2-25804820EDAC}">
                        <c15:formulaRef>
                          <c15:sqref>Foaie7!$B$5</c15:sqref>
                        </c15:formulaRef>
                      </c:ext>
                    </c:extLst>
                    <c:strCache>
                      <c:ptCount val="1"/>
                    </c:strCache>
                  </c:strRef>
                </c:tx>
                <c:spPr>
                  <a:solidFill>
                    <a:schemeClr val="accent2"/>
                  </a:solidFill>
                  <a:ln>
                    <a:noFill/>
                  </a:ln>
                  <a:effectLst/>
                </c:spPr>
                <c:invertIfNegative val="0"/>
                <c:cat>
                  <c:strRef>
                    <c:extLst>
                      <c:ext uri="{02D57815-91ED-43cb-92C2-25804820EDAC}">
                        <c15:formulaRef>
                          <c15:sqref>Foaie7!$C$3:$H$3</c15:sqref>
                        </c15:formulaRef>
                      </c:ext>
                    </c:extLst>
                    <c:strCache>
                      <c:ptCount val="6"/>
                      <c:pt idx="0">
                        <c:v>Sub 5</c:v>
                      </c:pt>
                      <c:pt idx="1">
                        <c:v>5..5,99</c:v>
                      </c:pt>
                      <c:pt idx="2">
                        <c:v>6...6,99</c:v>
                      </c:pt>
                      <c:pt idx="3">
                        <c:v>7...7,99</c:v>
                      </c:pt>
                      <c:pt idx="4">
                        <c:v>8...8,99</c:v>
                      </c:pt>
                      <c:pt idx="5">
                        <c:v>9...10</c:v>
                      </c:pt>
                    </c:strCache>
                  </c:strRef>
                </c:cat>
                <c:val>
                  <c:numRef>
                    <c:extLst>
                      <c:ext uri="{02D57815-91ED-43cb-92C2-25804820EDAC}">
                        <c15:formulaRef>
                          <c15:sqref>Foaie7!$C$5:$H$5</c15:sqref>
                        </c15:formulaRef>
                      </c:ext>
                    </c:extLst>
                    <c:numCache>
                      <c:formatCode>General</c:formatCode>
                      <c:ptCount val="6"/>
                    </c:numCache>
                  </c:numRef>
                </c:val>
                <c:extLst>
                  <c:ext xmlns:c16="http://schemas.microsoft.com/office/drawing/2014/chart" uri="{C3380CC4-5D6E-409C-BE32-E72D297353CC}">
                    <c16:uniqueId val="{00000004-E6D7-4485-A885-EBFB2A8F62B3}"/>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Foaie7!$B$7</c15:sqref>
                        </c15:formulaRef>
                      </c:ext>
                    </c:extLst>
                    <c:strCache>
                      <c:ptCount val="1"/>
                    </c:strCache>
                  </c:strRef>
                </c:tx>
                <c:spPr>
                  <a:solidFill>
                    <a:schemeClr val="accent4"/>
                  </a:solidFill>
                  <a:ln>
                    <a:noFill/>
                  </a:ln>
                  <a:effectLst/>
                </c:spPr>
                <c:invertIfNegative val="0"/>
                <c:cat>
                  <c:strRef>
                    <c:extLst xmlns:c15="http://schemas.microsoft.com/office/drawing/2012/chart">
                      <c:ext xmlns:c15="http://schemas.microsoft.com/office/drawing/2012/chart" uri="{02D57815-91ED-43cb-92C2-25804820EDAC}">
                        <c15:formulaRef>
                          <c15:sqref>Foaie7!$C$3:$H$3</c15:sqref>
                        </c15:formulaRef>
                      </c:ext>
                    </c:extLst>
                    <c:strCache>
                      <c:ptCount val="6"/>
                      <c:pt idx="0">
                        <c:v>Sub 5</c:v>
                      </c:pt>
                      <c:pt idx="1">
                        <c:v>5..5,99</c:v>
                      </c:pt>
                      <c:pt idx="2">
                        <c:v>6...6,99</c:v>
                      </c:pt>
                      <c:pt idx="3">
                        <c:v>7...7,99</c:v>
                      </c:pt>
                      <c:pt idx="4">
                        <c:v>8...8,99</c:v>
                      </c:pt>
                      <c:pt idx="5">
                        <c:v>9...10</c:v>
                      </c:pt>
                    </c:strCache>
                  </c:strRef>
                </c:cat>
                <c:val>
                  <c:numRef>
                    <c:extLst xmlns:c15="http://schemas.microsoft.com/office/drawing/2012/chart">
                      <c:ext xmlns:c15="http://schemas.microsoft.com/office/drawing/2012/chart" uri="{02D57815-91ED-43cb-92C2-25804820EDAC}">
                        <c15:formulaRef>
                          <c15:sqref>Foaie7!$C$7:$H$7</c15:sqref>
                        </c15:formulaRef>
                      </c:ext>
                    </c:extLst>
                    <c:numCache>
                      <c:formatCode>General</c:formatCode>
                      <c:ptCount val="6"/>
                    </c:numCache>
                  </c:numRef>
                </c:val>
                <c:extLst xmlns:c15="http://schemas.microsoft.com/office/drawing/2012/chart">
                  <c:ext xmlns:c16="http://schemas.microsoft.com/office/drawing/2014/chart" uri="{C3380CC4-5D6E-409C-BE32-E72D297353CC}">
                    <c16:uniqueId val="{00000005-E6D7-4485-A885-EBFB2A8F62B3}"/>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Foaie7!$B$9</c15:sqref>
                        </c15:formulaRef>
                      </c:ext>
                    </c:extLst>
                    <c:strCache>
                      <c:ptCount val="1"/>
                    </c:strCache>
                  </c:strRef>
                </c:tx>
                <c:spPr>
                  <a:solidFill>
                    <a:schemeClr val="accent6"/>
                  </a:solidFill>
                  <a:ln>
                    <a:noFill/>
                  </a:ln>
                  <a:effectLst/>
                </c:spPr>
                <c:invertIfNegative val="0"/>
                <c:cat>
                  <c:strRef>
                    <c:extLst xmlns:c15="http://schemas.microsoft.com/office/drawing/2012/chart">
                      <c:ext xmlns:c15="http://schemas.microsoft.com/office/drawing/2012/chart" uri="{02D57815-91ED-43cb-92C2-25804820EDAC}">
                        <c15:formulaRef>
                          <c15:sqref>Foaie7!$C$3:$H$3</c15:sqref>
                        </c15:formulaRef>
                      </c:ext>
                    </c:extLst>
                    <c:strCache>
                      <c:ptCount val="6"/>
                      <c:pt idx="0">
                        <c:v>Sub 5</c:v>
                      </c:pt>
                      <c:pt idx="1">
                        <c:v>5..5,99</c:v>
                      </c:pt>
                      <c:pt idx="2">
                        <c:v>6...6,99</c:v>
                      </c:pt>
                      <c:pt idx="3">
                        <c:v>7...7,99</c:v>
                      </c:pt>
                      <c:pt idx="4">
                        <c:v>8...8,99</c:v>
                      </c:pt>
                      <c:pt idx="5">
                        <c:v>9...10</c:v>
                      </c:pt>
                    </c:strCache>
                  </c:strRef>
                </c:cat>
                <c:val>
                  <c:numRef>
                    <c:extLst xmlns:c15="http://schemas.microsoft.com/office/drawing/2012/chart">
                      <c:ext xmlns:c15="http://schemas.microsoft.com/office/drawing/2012/chart" uri="{02D57815-91ED-43cb-92C2-25804820EDAC}">
                        <c15:formulaRef>
                          <c15:sqref>Foaie7!$C$9:$H$9</c15:sqref>
                        </c15:formulaRef>
                      </c:ext>
                    </c:extLst>
                    <c:numCache>
                      <c:formatCode>General</c:formatCode>
                      <c:ptCount val="6"/>
                    </c:numCache>
                  </c:numRef>
                </c:val>
                <c:extLst xmlns:c15="http://schemas.microsoft.com/office/drawing/2012/chart">
                  <c:ext xmlns:c16="http://schemas.microsoft.com/office/drawing/2014/chart" uri="{C3380CC4-5D6E-409C-BE32-E72D297353CC}">
                    <c16:uniqueId val="{00000006-E6D7-4485-A885-EBFB2A8F62B3}"/>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Foaie7!$B$11</c15:sqref>
                        </c15:formulaRef>
                      </c:ext>
                    </c:extLst>
                    <c:strCache>
                      <c:ptCount val="1"/>
                    </c:strCache>
                  </c:strRef>
                </c:tx>
                <c:spPr>
                  <a:solidFill>
                    <a:schemeClr val="accent2">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Foaie7!$C$3:$H$3</c15:sqref>
                        </c15:formulaRef>
                      </c:ext>
                    </c:extLst>
                    <c:strCache>
                      <c:ptCount val="6"/>
                      <c:pt idx="0">
                        <c:v>Sub 5</c:v>
                      </c:pt>
                      <c:pt idx="1">
                        <c:v>5..5,99</c:v>
                      </c:pt>
                      <c:pt idx="2">
                        <c:v>6...6,99</c:v>
                      </c:pt>
                      <c:pt idx="3">
                        <c:v>7...7,99</c:v>
                      </c:pt>
                      <c:pt idx="4">
                        <c:v>8...8,99</c:v>
                      </c:pt>
                      <c:pt idx="5">
                        <c:v>9...10</c:v>
                      </c:pt>
                    </c:strCache>
                  </c:strRef>
                </c:cat>
                <c:val>
                  <c:numRef>
                    <c:extLst xmlns:c15="http://schemas.microsoft.com/office/drawing/2012/chart">
                      <c:ext xmlns:c15="http://schemas.microsoft.com/office/drawing/2012/chart" uri="{02D57815-91ED-43cb-92C2-25804820EDAC}">
                        <c15:formulaRef>
                          <c15:sqref>Foaie7!$C$11:$H$11</c15:sqref>
                        </c15:formulaRef>
                      </c:ext>
                    </c:extLst>
                    <c:numCache>
                      <c:formatCode>General</c:formatCode>
                      <c:ptCount val="6"/>
                    </c:numCache>
                  </c:numRef>
                </c:val>
                <c:extLst xmlns:c15="http://schemas.microsoft.com/office/drawing/2012/chart">
                  <c:ext xmlns:c16="http://schemas.microsoft.com/office/drawing/2014/chart" uri="{C3380CC4-5D6E-409C-BE32-E72D297353CC}">
                    <c16:uniqueId val="{00000007-E6D7-4485-A885-EBFB2A8F62B3}"/>
                  </c:ext>
                </c:extLst>
              </c15:ser>
            </c15:filteredBarSeries>
          </c:ext>
        </c:extLst>
      </c:barChart>
      <c:catAx>
        <c:axId val="1939913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257164159"/>
        <c:crosses val="autoZero"/>
        <c:auto val="1"/>
        <c:lblAlgn val="ctr"/>
        <c:lblOffset val="100"/>
        <c:noMultiLvlLbl val="0"/>
      </c:catAx>
      <c:valAx>
        <c:axId val="25716415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1939913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ro-RO"/>
        </a:p>
      </c:txPr>
    </c:legend>
    <c:plotVisOnly val="1"/>
    <c:dispBlanksAs val="gap"/>
    <c:showDLblsOverMax val="0"/>
  </c:chart>
  <c:spPr>
    <a:noFill/>
    <a:ln>
      <a:noFill/>
    </a:ln>
    <a:effectLst/>
  </c:spPr>
  <c:txPr>
    <a:bodyPr/>
    <a:lstStyle/>
    <a:p>
      <a:pPr>
        <a:defRPr/>
      </a:pPr>
      <a:endParaRPr lang="ro-R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rgbClr val="0070C0"/>
                </a:solidFill>
                <a:latin typeface="+mn-lt"/>
                <a:ea typeface="+mn-ea"/>
                <a:cs typeface="+mn-cs"/>
              </a:defRPr>
            </a:pPr>
            <a:r>
              <a:rPr lang="ro-RO" sz="2400" b="1" dirty="0">
                <a:solidFill>
                  <a:srgbClr val="0070C0"/>
                </a:solidFill>
              </a:rPr>
              <a:t>BACALAUREAT</a:t>
            </a:r>
            <a:r>
              <a:rPr lang="ro-RO" sz="2400" b="1" baseline="0" dirty="0">
                <a:solidFill>
                  <a:srgbClr val="0070C0"/>
                </a:solidFill>
              </a:rPr>
              <a:t> - MATE - INFO - TEHNOLOGIC</a:t>
            </a:r>
            <a:endParaRPr lang="ro-RO" sz="2400" b="1" dirty="0">
              <a:solidFill>
                <a:srgbClr val="0070C0"/>
              </a:solidFill>
            </a:endParaRPr>
          </a:p>
        </c:rich>
      </c:tx>
      <c:layout>
        <c:manualLayout>
          <c:xMode val="edge"/>
          <c:yMode val="edge"/>
          <c:x val="0.17205105410225929"/>
          <c:y val="5.7534687623600519E-2"/>
        </c:manualLayout>
      </c:layout>
      <c:overlay val="0"/>
      <c:spPr>
        <a:noFill/>
        <a:ln>
          <a:noFill/>
        </a:ln>
        <a:effectLst/>
      </c:spPr>
      <c:txPr>
        <a:bodyPr rot="0" spcFirstLastPara="1" vertOverflow="ellipsis" vert="horz" wrap="square" anchor="ctr" anchorCtr="1"/>
        <a:lstStyle/>
        <a:p>
          <a:pPr>
            <a:defRPr sz="2400" b="1" i="0" u="none" strike="noStrike" kern="1200" spc="0" baseline="0">
              <a:solidFill>
                <a:srgbClr val="0070C0"/>
              </a:solidFill>
              <a:latin typeface="+mn-lt"/>
              <a:ea typeface="+mn-ea"/>
              <a:cs typeface="+mn-cs"/>
            </a:defRPr>
          </a:pPr>
          <a:endParaRPr lang="ro-RO"/>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1111128955374225E-2"/>
          <c:y val="0.19751164201954793"/>
          <c:w val="0.93888888888888888"/>
          <c:h val="0.6714577865266842"/>
        </c:manualLayout>
      </c:layout>
      <c:pie3DChart>
        <c:varyColors val="1"/>
        <c:ser>
          <c:idx val="0"/>
          <c:order val="0"/>
          <c:explosion val="2"/>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279F-4AF4-A66D-EEC7C391DED3}"/>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279F-4AF4-A66D-EEC7C391DED3}"/>
              </c:ext>
            </c:extLst>
          </c:dPt>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mn-lt"/>
                    <a:ea typeface="+mn-ea"/>
                    <a:cs typeface="+mn-cs"/>
                  </a:defRPr>
                </a:pPr>
                <a:endParaRPr lang="ro-RO"/>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Sheet1!$A$1:$B$1</c:f>
              <c:strCache>
                <c:ptCount val="2"/>
                <c:pt idx="0">
                  <c:v>Matematică -  informartică</c:v>
                </c:pt>
                <c:pt idx="1">
                  <c:v>Tehnologic</c:v>
                </c:pt>
              </c:strCache>
            </c:strRef>
          </c:cat>
          <c:val>
            <c:numRef>
              <c:f>Sheet1!$A$2:$B$2</c:f>
              <c:numCache>
                <c:formatCode>0.00%</c:formatCode>
                <c:ptCount val="2"/>
                <c:pt idx="0">
                  <c:v>0.42099999999999999</c:v>
                </c:pt>
                <c:pt idx="1">
                  <c:v>0.82469999999999999</c:v>
                </c:pt>
              </c:numCache>
            </c:numRef>
          </c:val>
          <c:extLst>
            <c:ext xmlns:c16="http://schemas.microsoft.com/office/drawing/2014/chart" uri="{C3380CC4-5D6E-409C-BE32-E72D297353CC}">
              <c16:uniqueId val="{00000004-279F-4AF4-A66D-EEC7C391DED3}"/>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ro-R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730FB4-69C7-494E-BBF8-85B9923A8AFD}" type="datetimeFigureOut">
              <a:rPr lang="en-US" smtClean="0"/>
              <a:pPr/>
              <a:t>11/1/2021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64647A-D434-4F5E-A758-8595BD1B9ACF}" type="slidenum">
              <a:rPr lang="en-US" smtClean="0"/>
              <a:pPr/>
              <a:t>‹#›</a:t>
            </a:fld>
            <a:endParaRPr lang="en-US"/>
          </a:p>
        </p:txBody>
      </p:sp>
    </p:spTree>
    <p:extLst>
      <p:ext uri="{BB962C8B-B14F-4D97-AF65-F5344CB8AC3E}">
        <p14:creationId xmlns:p14="http://schemas.microsoft.com/office/powerpoint/2010/main" val="2397099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6D64647A-D434-4F5E-A758-8595BD1B9ACF}" type="slidenum">
              <a:rPr lang="en-US" smtClean="0"/>
              <a:pPr/>
              <a:t>4</a:t>
            </a:fld>
            <a:endParaRPr lang="en-US"/>
          </a:p>
        </p:txBody>
      </p:sp>
    </p:spTree>
    <p:extLst>
      <p:ext uri="{BB962C8B-B14F-4D97-AF65-F5344CB8AC3E}">
        <p14:creationId xmlns:p14="http://schemas.microsoft.com/office/powerpoint/2010/main" val="3563071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6D64647A-D434-4F5E-A758-8595BD1B9ACF}" type="slidenum">
              <a:rPr lang="en-US" smtClean="0"/>
              <a:pPr/>
              <a:t>14</a:t>
            </a:fld>
            <a:endParaRPr lang="en-US"/>
          </a:p>
        </p:txBody>
      </p:sp>
    </p:spTree>
    <p:extLst>
      <p:ext uri="{BB962C8B-B14F-4D97-AF65-F5344CB8AC3E}">
        <p14:creationId xmlns:p14="http://schemas.microsoft.com/office/powerpoint/2010/main" val="1879692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a:p>
        </p:txBody>
      </p:sp>
      <p:sp>
        <p:nvSpPr>
          <p:cNvPr id="4" name="Substituent număr diapozitiv 3"/>
          <p:cNvSpPr>
            <a:spLocks noGrp="1"/>
          </p:cNvSpPr>
          <p:nvPr>
            <p:ph type="sldNum" sz="quarter" idx="5"/>
          </p:nvPr>
        </p:nvSpPr>
        <p:spPr/>
        <p:txBody>
          <a:bodyPr/>
          <a:lstStyle/>
          <a:p>
            <a:fld id="{6D64647A-D434-4F5E-A758-8595BD1B9ACF}" type="slidenum">
              <a:rPr lang="en-US" smtClean="0"/>
              <a:pPr/>
              <a:t>17</a:t>
            </a:fld>
            <a:endParaRPr lang="en-US"/>
          </a:p>
        </p:txBody>
      </p:sp>
    </p:spTree>
    <p:extLst>
      <p:ext uri="{BB962C8B-B14F-4D97-AF65-F5344CB8AC3E}">
        <p14:creationId xmlns:p14="http://schemas.microsoft.com/office/powerpoint/2010/main" val="1754191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10"/>
          </p:nvPr>
        </p:nvSpPr>
        <p:spPr/>
        <p:txBody>
          <a:bodyPr/>
          <a:lstStyle/>
          <a:p>
            <a:fld id="{6D64647A-D434-4F5E-A758-8595BD1B9ACF}" type="slidenum">
              <a:rPr lang="en-US" smtClean="0"/>
              <a:pPr/>
              <a:t>35</a:t>
            </a:fld>
            <a:endParaRPr lang="en-US"/>
          </a:p>
        </p:txBody>
      </p:sp>
    </p:spTree>
    <p:extLst>
      <p:ext uri="{BB962C8B-B14F-4D97-AF65-F5344CB8AC3E}">
        <p14:creationId xmlns:p14="http://schemas.microsoft.com/office/powerpoint/2010/main" val="327345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10"/>
          </p:nvPr>
        </p:nvSpPr>
        <p:spPr/>
        <p:txBody>
          <a:bodyPr/>
          <a:lstStyle/>
          <a:p>
            <a:fld id="{6D64647A-D434-4F5E-A758-8595BD1B9ACF}"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205836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10"/>
          </p:nvPr>
        </p:nvSpPr>
        <p:spPr/>
        <p:txBody>
          <a:bodyPr/>
          <a:lstStyle/>
          <a:p>
            <a:fld id="{6D64647A-D434-4F5E-A758-8595BD1B9ACF}"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807753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10"/>
          </p:nvPr>
        </p:nvSpPr>
        <p:spPr/>
        <p:txBody>
          <a:bodyPr/>
          <a:lstStyle/>
          <a:p>
            <a:fld id="{6D64647A-D434-4F5E-A758-8595BD1B9ACF}"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895097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10"/>
          </p:nvPr>
        </p:nvSpPr>
        <p:spPr/>
        <p:txBody>
          <a:bodyPr/>
          <a:lstStyle/>
          <a:p>
            <a:fld id="{6D64647A-D434-4F5E-A758-8595BD1B9ACF}"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038333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10"/>
          </p:nvPr>
        </p:nvSpPr>
        <p:spPr/>
        <p:txBody>
          <a:bodyPr/>
          <a:lstStyle/>
          <a:p>
            <a:fld id="{6D64647A-D434-4F5E-A758-8595BD1B9ACF}"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597996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10"/>
          </p:nvPr>
        </p:nvSpPr>
        <p:spPr/>
        <p:txBody>
          <a:bodyPr/>
          <a:lstStyle/>
          <a:p>
            <a:fld id="{6D64647A-D434-4F5E-A758-8595BD1B9ACF}"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5394383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10"/>
          </p:nvPr>
        </p:nvSpPr>
        <p:spPr/>
        <p:txBody>
          <a:bodyPr/>
          <a:lstStyle/>
          <a:p>
            <a:fld id="{6D64647A-D434-4F5E-A758-8595BD1B9ACF}"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3978347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o-RO"/>
              <a:t>Faceți clic pentru a edita stilul de titlu coordonator</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a:t>Faceți clic pentru a edita stilul de subtitlu coordonator</a:t>
            </a:r>
            <a:endParaRPr lang="en-US" dirty="0"/>
          </a:p>
        </p:txBody>
      </p:sp>
      <p:sp>
        <p:nvSpPr>
          <p:cNvPr id="4" name="Date Placeholder 3"/>
          <p:cNvSpPr>
            <a:spLocks noGrp="1"/>
          </p:cNvSpPr>
          <p:nvPr>
            <p:ph type="dt" sz="half" idx="10"/>
          </p:nvPr>
        </p:nvSpPr>
        <p:spPr/>
        <p:txBody>
          <a:bodyPr/>
          <a:lstStyle/>
          <a:p>
            <a:fld id="{BEEA9595-39FF-4C0A-B1C6-B0C9B3F17F7F}"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19F0361-59E8-47FB-820F-0D34EE65A24C}" type="slidenum">
              <a:rPr lang="en-US" smtClean="0"/>
              <a:pPr/>
              <a:t>‹#›</a:t>
            </a:fld>
            <a:endParaRPr lang="en-US"/>
          </a:p>
        </p:txBody>
      </p:sp>
    </p:spTree>
    <p:extLst>
      <p:ext uri="{BB962C8B-B14F-4D97-AF65-F5344CB8AC3E}">
        <p14:creationId xmlns:p14="http://schemas.microsoft.com/office/powerpoint/2010/main" val="3902352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o-RO"/>
              <a:t>Faceți clic pentru a edita stilul de titlu coordonator</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BEEA9595-39FF-4C0A-B1C6-B0C9B3F17F7F}"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F0361-59E8-47FB-820F-0D34EE65A24C}" type="slidenum">
              <a:rPr lang="en-US" smtClean="0"/>
              <a:pPr/>
              <a:t>‹#›</a:t>
            </a:fld>
            <a:endParaRPr lang="en-US"/>
          </a:p>
        </p:txBody>
      </p:sp>
    </p:spTree>
    <p:extLst>
      <p:ext uri="{BB962C8B-B14F-4D97-AF65-F5344CB8AC3E}">
        <p14:creationId xmlns:p14="http://schemas.microsoft.com/office/powerpoint/2010/main" val="3199098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Editați stilurile de text coordonator</a:t>
            </a:r>
          </a:p>
        </p:txBody>
      </p:sp>
      <p:sp>
        <p:nvSpPr>
          <p:cNvPr id="4" name="Date Placeholder 3"/>
          <p:cNvSpPr>
            <a:spLocks noGrp="1"/>
          </p:cNvSpPr>
          <p:nvPr>
            <p:ph type="dt" sz="half" idx="10"/>
          </p:nvPr>
        </p:nvSpPr>
        <p:spPr/>
        <p:txBody>
          <a:bodyPr/>
          <a:lstStyle/>
          <a:p>
            <a:fld id="{BEEA9595-39FF-4C0A-B1C6-B0C9B3F17F7F}"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19F0361-59E8-47FB-820F-0D34EE65A24C}" type="slidenum">
              <a:rPr lang="en-US" smtClean="0"/>
              <a:pPr/>
              <a:t>‹#›</a:t>
            </a:fld>
            <a:endParaRPr lang="en-US"/>
          </a:p>
        </p:txBody>
      </p:sp>
    </p:spTree>
    <p:extLst>
      <p:ext uri="{BB962C8B-B14F-4D97-AF65-F5344CB8AC3E}">
        <p14:creationId xmlns:p14="http://schemas.microsoft.com/office/powerpoint/2010/main" val="2258458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o-RO"/>
              <a:t>Faceți clic pentru a edita stilul de titlu coordonator</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fld id="{BEEA9595-39FF-4C0A-B1C6-B0C9B3F17F7F}"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19F0361-59E8-47FB-820F-0D34EE65A24C}" type="slidenum">
              <a:rPr lang="en-US" smtClean="0"/>
              <a:pPr/>
              <a:t>‹#›</a:t>
            </a:fld>
            <a:endParaRPr lang="en-US"/>
          </a:p>
        </p:txBody>
      </p:sp>
    </p:spTree>
    <p:extLst>
      <p:ext uri="{BB962C8B-B14F-4D97-AF65-F5344CB8AC3E}">
        <p14:creationId xmlns:p14="http://schemas.microsoft.com/office/powerpoint/2010/main" val="3002411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Editați stilurile de text coordonator</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Editați stilurile de text coordonator</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BEEA9595-39FF-4C0A-B1C6-B0C9B3F17F7F}" type="datetimeFigureOut">
              <a:rPr lang="en-US" smtClean="0"/>
              <a:pPr/>
              <a:t>11/1/2021</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19F0361-59E8-47FB-820F-0D34EE65A24C}" type="slidenum">
              <a:rPr lang="en-US" smtClean="0"/>
              <a:pPr/>
              <a:t>‹#›</a:t>
            </a:fld>
            <a:endParaRPr lang="en-US"/>
          </a:p>
        </p:txBody>
      </p:sp>
    </p:spTree>
    <p:extLst>
      <p:ext uri="{BB962C8B-B14F-4D97-AF65-F5344CB8AC3E}">
        <p14:creationId xmlns:p14="http://schemas.microsoft.com/office/powerpoint/2010/main" val="197676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Date Placeholder 2"/>
          <p:cNvSpPr>
            <a:spLocks noGrp="1"/>
          </p:cNvSpPr>
          <p:nvPr>
            <p:ph type="dt" sz="half" idx="10"/>
          </p:nvPr>
        </p:nvSpPr>
        <p:spPr/>
        <p:txBody>
          <a:bodyPr/>
          <a:lstStyle/>
          <a:p>
            <a:fld id="{BEEA9595-39FF-4C0A-B1C6-B0C9B3F17F7F}" type="datetimeFigureOut">
              <a:rPr lang="en-US" smtClean="0"/>
              <a:pPr/>
              <a:t>11/1/2021</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19F0361-59E8-47FB-820F-0D34EE65A24C}" type="slidenum">
              <a:rPr lang="en-US" smtClean="0"/>
              <a:pPr/>
              <a:t>‹#›</a:t>
            </a:fld>
            <a:endParaRPr lang="en-US"/>
          </a:p>
        </p:txBody>
      </p:sp>
    </p:spTree>
    <p:extLst>
      <p:ext uri="{BB962C8B-B14F-4D97-AF65-F5344CB8AC3E}">
        <p14:creationId xmlns:p14="http://schemas.microsoft.com/office/powerpoint/2010/main" val="3891446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EA9595-39FF-4C0A-B1C6-B0C9B3F17F7F}" type="datetimeFigureOut">
              <a:rPr lang="en-US" smtClean="0"/>
              <a:pPr/>
              <a:t>11/1/2021</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19F0361-59E8-47FB-820F-0D34EE65A24C}" type="slidenum">
              <a:rPr lang="en-US" smtClean="0"/>
              <a:pPr/>
              <a:t>‹#›</a:t>
            </a:fld>
            <a:endParaRPr lang="en-US"/>
          </a:p>
        </p:txBody>
      </p:sp>
    </p:spTree>
    <p:extLst>
      <p:ext uri="{BB962C8B-B14F-4D97-AF65-F5344CB8AC3E}">
        <p14:creationId xmlns:p14="http://schemas.microsoft.com/office/powerpoint/2010/main" val="1931270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o-RO"/>
              <a:t>Faceți clic pentru a edita stilul de titlu coordonator</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Editați stilurile de text coordonator</a:t>
            </a:r>
          </a:p>
        </p:txBody>
      </p:sp>
      <p:sp>
        <p:nvSpPr>
          <p:cNvPr id="5" name="Date Placeholder 4"/>
          <p:cNvSpPr>
            <a:spLocks noGrp="1"/>
          </p:cNvSpPr>
          <p:nvPr>
            <p:ph type="dt" sz="half" idx="10"/>
          </p:nvPr>
        </p:nvSpPr>
        <p:spPr/>
        <p:txBody>
          <a:bodyPr/>
          <a:lstStyle/>
          <a:p>
            <a:fld id="{BEEA9595-39FF-4C0A-B1C6-B0C9B3F17F7F}"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19F0361-59E8-47FB-820F-0D34EE65A24C}" type="slidenum">
              <a:rPr lang="en-US" smtClean="0"/>
              <a:pPr/>
              <a:t>‹#›</a:t>
            </a:fld>
            <a:endParaRPr lang="en-US"/>
          </a:p>
        </p:txBody>
      </p:sp>
    </p:spTree>
    <p:extLst>
      <p:ext uri="{BB962C8B-B14F-4D97-AF65-F5344CB8AC3E}">
        <p14:creationId xmlns:p14="http://schemas.microsoft.com/office/powerpoint/2010/main" val="709235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o-RO"/>
              <a:t>Faceți clic pentru a edita stilul de titlu coordonator</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Editați stilurile de text coordonator</a:t>
            </a:r>
          </a:p>
        </p:txBody>
      </p:sp>
      <p:sp>
        <p:nvSpPr>
          <p:cNvPr id="5" name="Date Placeholder 4"/>
          <p:cNvSpPr>
            <a:spLocks noGrp="1"/>
          </p:cNvSpPr>
          <p:nvPr>
            <p:ph type="dt" sz="half" idx="10"/>
          </p:nvPr>
        </p:nvSpPr>
        <p:spPr/>
        <p:txBody>
          <a:bodyPr/>
          <a:lstStyle/>
          <a:p>
            <a:fld id="{BEEA9595-39FF-4C0A-B1C6-B0C9B3F17F7F}"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9F0361-59E8-47FB-820F-0D34EE65A24C}" type="slidenum">
              <a:rPr lang="en-US" smtClean="0"/>
              <a:pPr/>
              <a:t>‹#›</a:t>
            </a:fld>
            <a:endParaRPr lang="en-US"/>
          </a:p>
        </p:txBody>
      </p:sp>
    </p:spTree>
    <p:extLst>
      <p:ext uri="{BB962C8B-B14F-4D97-AF65-F5344CB8AC3E}">
        <p14:creationId xmlns:p14="http://schemas.microsoft.com/office/powerpoint/2010/main" val="1802703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u și legendă">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Editați stilurile de text coordonator</a:t>
            </a:r>
          </a:p>
        </p:txBody>
      </p:sp>
      <p:sp>
        <p:nvSpPr>
          <p:cNvPr id="4" name="Date Placeholder 3"/>
          <p:cNvSpPr>
            <a:spLocks noGrp="1"/>
          </p:cNvSpPr>
          <p:nvPr>
            <p:ph type="dt" sz="half" idx="10"/>
          </p:nvPr>
        </p:nvSpPr>
        <p:spPr/>
        <p:txBody>
          <a:bodyPr/>
          <a:lstStyle/>
          <a:p>
            <a:fld id="{BEEA9595-39FF-4C0A-B1C6-B0C9B3F17F7F}"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19F0361-59E8-47FB-820F-0D34EE65A24C}" type="slidenum">
              <a:rPr lang="en-US" smtClean="0"/>
              <a:pPr/>
              <a:t>‹#›</a:t>
            </a:fld>
            <a:endParaRPr lang="en-US"/>
          </a:p>
        </p:txBody>
      </p:sp>
    </p:spTree>
    <p:extLst>
      <p:ext uri="{BB962C8B-B14F-4D97-AF65-F5344CB8AC3E}">
        <p14:creationId xmlns:p14="http://schemas.microsoft.com/office/powerpoint/2010/main" val="4138635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o-RO"/>
              <a:t>Faceți clic pentru a edita stilul de titlu coordonator</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a:t>Editați stilurile de text coordonator</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Editați stilurile de text coordonator</a:t>
            </a:r>
          </a:p>
        </p:txBody>
      </p:sp>
      <p:sp>
        <p:nvSpPr>
          <p:cNvPr id="4" name="Date Placeholder 3"/>
          <p:cNvSpPr>
            <a:spLocks noGrp="1"/>
          </p:cNvSpPr>
          <p:nvPr>
            <p:ph type="dt" sz="half" idx="10"/>
          </p:nvPr>
        </p:nvSpPr>
        <p:spPr/>
        <p:txBody>
          <a:bodyPr/>
          <a:lstStyle/>
          <a:p>
            <a:fld id="{BEEA9595-39FF-4C0A-B1C6-B0C9B3F17F7F}"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19F0361-59E8-47FB-820F-0D34EE65A24C}" type="slidenum">
              <a:rPr lang="en-US" smtClean="0"/>
              <a:pPr/>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786615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de vizită">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o-RO"/>
              <a:t>Faceți clic pentru a edita stilul de titlu coordonator</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o-RO"/>
              <a:t>Editați stilurile de text coordonator</a:t>
            </a:r>
          </a:p>
        </p:txBody>
      </p:sp>
      <p:sp>
        <p:nvSpPr>
          <p:cNvPr id="5" name="Date Placeholder 4"/>
          <p:cNvSpPr>
            <a:spLocks noGrp="1"/>
          </p:cNvSpPr>
          <p:nvPr>
            <p:ph type="dt" sz="half" idx="10"/>
          </p:nvPr>
        </p:nvSpPr>
        <p:spPr/>
        <p:txBody>
          <a:bodyPr/>
          <a:lstStyle/>
          <a:p>
            <a:fld id="{BEEA9595-39FF-4C0A-B1C6-B0C9B3F17F7F}"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9F0361-59E8-47FB-820F-0D34EE65A24C}" type="slidenum">
              <a:rPr lang="en-US" smtClean="0"/>
              <a:pPr/>
              <a:t>‹#›</a:t>
            </a:fld>
            <a:endParaRPr lang="en-US"/>
          </a:p>
        </p:txBody>
      </p:sp>
    </p:spTree>
    <p:extLst>
      <p:ext uri="{BB962C8B-B14F-4D97-AF65-F5344CB8AC3E}">
        <p14:creationId xmlns:p14="http://schemas.microsoft.com/office/powerpoint/2010/main" val="37043295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t carte de vizită">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o-RO"/>
              <a:t>Faceți clic pentru a edita stilul de titlu coordonator</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a:t>Editați stilurile de text coordonator</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o-RO"/>
              <a:t>Editați stilurile de text coordonator</a:t>
            </a:r>
          </a:p>
        </p:txBody>
      </p:sp>
      <p:sp>
        <p:nvSpPr>
          <p:cNvPr id="5" name="Date Placeholder 4"/>
          <p:cNvSpPr>
            <a:spLocks noGrp="1"/>
          </p:cNvSpPr>
          <p:nvPr>
            <p:ph type="dt" sz="half" idx="10"/>
          </p:nvPr>
        </p:nvSpPr>
        <p:spPr/>
        <p:txBody>
          <a:bodyPr/>
          <a:lstStyle/>
          <a:p>
            <a:fld id="{BEEA9595-39FF-4C0A-B1C6-B0C9B3F17F7F}"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9F0361-59E8-47FB-820F-0D34EE65A24C}" type="slidenum">
              <a:rPr lang="en-US" smtClean="0"/>
              <a:pPr/>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53262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devărat sau fals">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o-RO"/>
              <a:t>Faceți clic pentru a edita stilul de titlu coordonator</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a:t>Editați stilurile de text coordonator</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o-RO"/>
              <a:t>Editați stilurile de text coordonator</a:t>
            </a:r>
          </a:p>
        </p:txBody>
      </p:sp>
      <p:sp>
        <p:nvSpPr>
          <p:cNvPr id="5" name="Date Placeholder 4"/>
          <p:cNvSpPr>
            <a:spLocks noGrp="1"/>
          </p:cNvSpPr>
          <p:nvPr>
            <p:ph type="dt" sz="half" idx="10"/>
          </p:nvPr>
        </p:nvSpPr>
        <p:spPr/>
        <p:txBody>
          <a:bodyPr/>
          <a:lstStyle/>
          <a:p>
            <a:fld id="{BEEA9595-39FF-4C0A-B1C6-B0C9B3F17F7F}"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9F0361-59E8-47FB-820F-0D34EE65A24C}" type="slidenum">
              <a:rPr lang="en-US" smtClean="0"/>
              <a:pPr/>
              <a:t>‹#›</a:t>
            </a:fld>
            <a:endParaRPr lang="en-US"/>
          </a:p>
        </p:txBody>
      </p:sp>
    </p:spTree>
    <p:extLst>
      <p:ext uri="{BB962C8B-B14F-4D97-AF65-F5344CB8AC3E}">
        <p14:creationId xmlns:p14="http://schemas.microsoft.com/office/powerpoint/2010/main" val="7255939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p:txBody>
          <a:bodyPr vert="eaVert" anchor="t"/>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BEEA9595-39FF-4C0A-B1C6-B0C9B3F17F7F}"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F0361-59E8-47FB-820F-0D34EE65A24C}" type="slidenum">
              <a:rPr lang="en-US" smtClean="0"/>
              <a:pPr/>
              <a:t>‹#›</a:t>
            </a:fld>
            <a:endParaRPr lang="en-US"/>
          </a:p>
        </p:txBody>
      </p:sp>
    </p:spTree>
    <p:extLst>
      <p:ext uri="{BB962C8B-B14F-4D97-AF65-F5344CB8AC3E}">
        <p14:creationId xmlns:p14="http://schemas.microsoft.com/office/powerpoint/2010/main" val="29918907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BEEA9595-39FF-4C0A-B1C6-B0C9B3F17F7F}"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F0361-59E8-47FB-820F-0D34EE65A24C}" type="slidenum">
              <a:rPr lang="en-US" smtClean="0"/>
              <a:pPr/>
              <a:t>‹#›</a:t>
            </a:fld>
            <a:endParaRPr lang="en-US"/>
          </a:p>
        </p:txBody>
      </p:sp>
    </p:spTree>
    <p:extLst>
      <p:ext uri="{BB962C8B-B14F-4D97-AF65-F5344CB8AC3E}">
        <p14:creationId xmlns:p14="http://schemas.microsoft.com/office/powerpoint/2010/main" val="3335621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EEA9595-39FF-4C0A-B1C6-B0C9B3F17F7F}" type="datetimeFigureOut">
              <a:rPr lang="en-US" smtClean="0"/>
              <a:pPr/>
              <a:t>11/1/2021</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19F0361-59E8-47FB-820F-0D34EE65A24C}" type="slidenum">
              <a:rPr lang="en-US" smtClean="0"/>
              <a:pPr/>
              <a:t>‹#›</a:t>
            </a:fld>
            <a:endParaRPr lang="en-US"/>
          </a:p>
        </p:txBody>
      </p:sp>
    </p:spTree>
    <p:extLst>
      <p:ext uri="{BB962C8B-B14F-4D97-AF65-F5344CB8AC3E}">
        <p14:creationId xmlns:p14="http://schemas.microsoft.com/office/powerpoint/2010/main" val="428429978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6.jpg"/><Relationship Id="rId4" Type="http://schemas.openxmlformats.org/officeDocument/2006/relationships/image" Target="../media/image35.jpg"/></Relationships>
</file>

<file path=ppt/slides/_rels/slide4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image" Target="../media/image48.jpg"/><Relationship Id="rId7" Type="http://schemas.openxmlformats.org/officeDocument/2006/relationships/image" Target="../media/image52.jpg"/><Relationship Id="rId2" Type="http://schemas.openxmlformats.org/officeDocument/2006/relationships/image" Target="../media/image47.jpg"/><Relationship Id="rId1" Type="http://schemas.openxmlformats.org/officeDocument/2006/relationships/slideLayout" Target="../slideLayouts/slideLayout2.xml"/><Relationship Id="rId6" Type="http://schemas.openxmlformats.org/officeDocument/2006/relationships/image" Target="../media/image51.jpg"/><Relationship Id="rId5" Type="http://schemas.openxmlformats.org/officeDocument/2006/relationships/image" Target="../media/image50.jpg"/><Relationship Id="rId4" Type="http://schemas.openxmlformats.org/officeDocument/2006/relationships/image" Target="../media/image49.jpg"/></Relationships>
</file>

<file path=ppt/slides/_rels/slide44.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45.xml.rels><?xml version="1.0" encoding="UTF-8" standalone="yes"?>
<Relationships xmlns="http://schemas.openxmlformats.org/package/2006/relationships"><Relationship Id="rId3" Type="http://schemas.openxmlformats.org/officeDocument/2006/relationships/image" Target="../media/image61.jpg"/><Relationship Id="rId7" Type="http://schemas.openxmlformats.org/officeDocument/2006/relationships/image" Target="../media/image65.jpeg"/><Relationship Id="rId2" Type="http://schemas.openxmlformats.org/officeDocument/2006/relationships/image" Target="../media/image60.jpg"/><Relationship Id="rId1" Type="http://schemas.openxmlformats.org/officeDocument/2006/relationships/slideLayout" Target="../slideLayouts/slideLayout2.xml"/><Relationship Id="rId6" Type="http://schemas.openxmlformats.org/officeDocument/2006/relationships/image" Target="../media/image64.jpg"/><Relationship Id="rId5" Type="http://schemas.openxmlformats.org/officeDocument/2006/relationships/image" Target="../media/image63.jpg"/><Relationship Id="rId4" Type="http://schemas.openxmlformats.org/officeDocument/2006/relationships/image" Target="../media/image62.jpg"/></Relationships>
</file>

<file path=ppt/slides/_rels/slide4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68.jpeg"/></Relationships>
</file>

<file path=ppt/slides/_rels/slide4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54BF574B-B828-4EB3-9F16-BE8CB549D8D6}"/>
              </a:ext>
            </a:extLst>
          </p:cNvPr>
          <p:cNvSpPr>
            <a:spLocks noGrp="1"/>
          </p:cNvSpPr>
          <p:nvPr>
            <p:ph type="subTitle" idx="1"/>
          </p:nvPr>
        </p:nvSpPr>
        <p:spPr>
          <a:xfrm>
            <a:off x="2743200" y="1954925"/>
            <a:ext cx="8761412" cy="3878316"/>
          </a:xfrm>
        </p:spPr>
        <p:txBody>
          <a:bodyPr/>
          <a:lstStyle/>
          <a:p>
            <a:pPr marL="342900" lvl="0" indent="-342900" algn="ctr">
              <a:buClr>
                <a:srgbClr val="90C226"/>
              </a:buClr>
              <a:buSzPct val="80000"/>
              <a:buFont typeface="Wingdings 3" charset="2"/>
              <a:buChar char=""/>
            </a:pPr>
            <a:r>
              <a:rPr lang="ro-RO" sz="4800" dirty="0">
                <a:solidFill>
                  <a:srgbClr val="C00000"/>
                </a:solidFill>
                <a:latin typeface="Algerian" panose="04020705040A02060702" pitchFamily="82" charset="0"/>
                <a:cs typeface="Times New Roman" panose="02020603050405020304" pitchFamily="18" charset="0"/>
              </a:rPr>
              <a:t>RAPORT PRIVIND STAREA ȘI CALITATEA ÎNVĂȚĂMÂNTULUI ÎN ANUL ȘCOLAR 2020 – 20</a:t>
            </a:r>
            <a:r>
              <a:rPr lang="en-US" sz="4800" dirty="0">
                <a:solidFill>
                  <a:srgbClr val="C00000"/>
                </a:solidFill>
                <a:latin typeface="Algerian" panose="04020705040A02060702" pitchFamily="82" charset="0"/>
                <a:cs typeface="Times New Roman" panose="02020603050405020304" pitchFamily="18" charset="0"/>
              </a:rPr>
              <a:t>2</a:t>
            </a:r>
            <a:r>
              <a:rPr lang="ro-RO" sz="4800" dirty="0">
                <a:solidFill>
                  <a:srgbClr val="C00000"/>
                </a:solidFill>
                <a:latin typeface="Algerian" panose="04020705040A02060702" pitchFamily="82" charset="0"/>
                <a:cs typeface="Times New Roman" panose="02020603050405020304" pitchFamily="18" charset="0"/>
              </a:rPr>
              <a:t>1</a:t>
            </a:r>
          </a:p>
          <a:p>
            <a:pPr marL="342900" lvl="0" indent="-342900" algn="ctr">
              <a:buClr>
                <a:srgbClr val="90C226"/>
              </a:buClr>
              <a:buSzPct val="80000"/>
              <a:buFont typeface="Wingdings 3" charset="2"/>
              <a:buChar char=""/>
            </a:pPr>
            <a:r>
              <a:rPr lang="ro-RO" sz="1600" dirty="0">
                <a:solidFill>
                  <a:srgbClr val="C00000"/>
                </a:solidFill>
                <a:latin typeface="Times New Roman" panose="02020603050405020304" pitchFamily="18" charset="0"/>
                <a:cs typeface="Times New Roman" panose="02020603050405020304" pitchFamily="18" charset="0"/>
              </a:rPr>
              <a:t>Nr. 3985 / 29.10.2021</a:t>
            </a:r>
          </a:p>
          <a:p>
            <a:endParaRPr lang="ro-RO" dirty="0"/>
          </a:p>
        </p:txBody>
      </p:sp>
      <p:pic>
        <p:nvPicPr>
          <p:cNvPr id="4" name="Picture 29">
            <a:extLst>
              <a:ext uri="{FF2B5EF4-FFF2-40B4-BE49-F238E27FC236}">
                <a16:creationId xmlns:a16="http://schemas.microsoft.com/office/drawing/2014/main" id="{41D4D6F7-C672-4FE5-B29A-1F20A2148A10}"/>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5293" y="466784"/>
            <a:ext cx="2116014" cy="949569"/>
          </a:xfrm>
          <a:prstGeom prst="rect">
            <a:avLst/>
          </a:prstGeom>
        </p:spPr>
      </p:pic>
      <p:pic>
        <p:nvPicPr>
          <p:cNvPr id="5" name="Picture 24">
            <a:extLst>
              <a:ext uri="{FF2B5EF4-FFF2-40B4-BE49-F238E27FC236}">
                <a16:creationId xmlns:a16="http://schemas.microsoft.com/office/drawing/2014/main" id="{558BDE8B-36DE-4C6A-BD3A-5F0504219EFF}"/>
              </a:ext>
            </a:extLst>
          </p:cNvPr>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418762" y="236650"/>
            <a:ext cx="1085850" cy="1095727"/>
          </a:xfrm>
          <a:prstGeom prst="rect">
            <a:avLst/>
          </a:prstGeom>
          <a:noFill/>
          <a:ln>
            <a:noFill/>
          </a:ln>
        </p:spPr>
      </p:pic>
    </p:spTree>
    <p:extLst>
      <p:ext uri="{BB962C8B-B14F-4D97-AF65-F5344CB8AC3E}">
        <p14:creationId xmlns:p14="http://schemas.microsoft.com/office/powerpoint/2010/main" val="570044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AA14E28B-855B-4A29-B72B-A0036F9EDF66}"/>
              </a:ext>
            </a:extLst>
          </p:cNvPr>
          <p:cNvSpPr>
            <a:spLocks noGrp="1"/>
          </p:cNvSpPr>
          <p:nvPr>
            <p:ph type="title"/>
          </p:nvPr>
        </p:nvSpPr>
        <p:spPr>
          <a:xfrm>
            <a:off x="2589212" y="486384"/>
            <a:ext cx="8565203" cy="1284050"/>
          </a:xfrm>
        </p:spPr>
        <p:txBody>
          <a:bodyPr>
            <a:normAutofit/>
          </a:bodyPr>
          <a:lstStyle/>
          <a:p>
            <a:pPr algn="ctr"/>
            <a:r>
              <a:rPr lang="ro-RO" dirty="0">
                <a:solidFill>
                  <a:srgbClr val="90C226"/>
                </a:solidFill>
                <a:latin typeface="Trebuchet MS"/>
              </a:rPr>
              <a:t>O NOUĂ VIZIUNE ASUPRA SISTEMULUI EDUCAȚIONAL</a:t>
            </a:r>
            <a:endParaRPr lang="ro-RO" dirty="0"/>
          </a:p>
        </p:txBody>
      </p:sp>
      <p:sp>
        <p:nvSpPr>
          <p:cNvPr id="3" name="Substituent conținut 2">
            <a:extLst>
              <a:ext uri="{FF2B5EF4-FFF2-40B4-BE49-F238E27FC236}">
                <a16:creationId xmlns:a16="http://schemas.microsoft.com/office/drawing/2014/main" id="{FAE5DF47-8FE2-4D42-87EB-B96053EDFBCC}"/>
              </a:ext>
            </a:extLst>
          </p:cNvPr>
          <p:cNvSpPr>
            <a:spLocks noGrp="1"/>
          </p:cNvSpPr>
          <p:nvPr>
            <p:ph idx="1"/>
          </p:nvPr>
        </p:nvSpPr>
        <p:spPr/>
        <p:txBody>
          <a:bodyPr/>
          <a:lstStyle/>
          <a:p>
            <a:r>
              <a:rPr lang="ro-RO" b="1" i="1" dirty="0">
                <a:solidFill>
                  <a:srgbClr val="C00000"/>
                </a:solidFill>
              </a:rPr>
              <a:t> </a:t>
            </a:r>
            <a:r>
              <a:rPr lang="ro-RO" sz="3200" b="1" i="1" dirty="0">
                <a:solidFill>
                  <a:srgbClr val="C00000"/>
                </a:solidFill>
              </a:rPr>
              <a:t>„Poți ridica școli cu ziduri de cetate și trimite mii de dulapuri de cărți, ele vor fi numai simulatoare de cultură dacă nu vine Omul care să pună zidurile în slujba vieții și să facă să se ridice din foile uscate ale cărților forța străbătătoare și duhul viu.“ (VASILE VOICULESCU )</a:t>
            </a:r>
            <a:endParaRPr lang="en-US" sz="3200" dirty="0"/>
          </a:p>
          <a:p>
            <a:endParaRPr lang="ro-RO" dirty="0"/>
          </a:p>
        </p:txBody>
      </p:sp>
    </p:spTree>
    <p:extLst>
      <p:ext uri="{BB962C8B-B14F-4D97-AF65-F5344CB8AC3E}">
        <p14:creationId xmlns:p14="http://schemas.microsoft.com/office/powerpoint/2010/main" val="2417401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A3B319FB-006A-42F2-8328-20F929D4BD7F}"/>
              </a:ext>
            </a:extLst>
          </p:cNvPr>
          <p:cNvSpPr>
            <a:spLocks noGrp="1"/>
          </p:cNvSpPr>
          <p:nvPr>
            <p:ph type="title"/>
          </p:nvPr>
        </p:nvSpPr>
        <p:spPr/>
        <p:txBody>
          <a:bodyPr>
            <a:normAutofit/>
          </a:bodyPr>
          <a:lstStyle/>
          <a:p>
            <a:pPr algn="ctr"/>
            <a:r>
              <a:rPr lang="ro-RO" dirty="0">
                <a:solidFill>
                  <a:srgbClr val="C00000"/>
                </a:solidFill>
              </a:rPr>
              <a:t>ORGANIGRAMA COLEGIULUI STURDZA</a:t>
            </a:r>
            <a:endParaRPr lang="ro-RO" dirty="0"/>
          </a:p>
        </p:txBody>
      </p:sp>
      <p:sp>
        <p:nvSpPr>
          <p:cNvPr id="3" name="Substituent conținut 2">
            <a:extLst>
              <a:ext uri="{FF2B5EF4-FFF2-40B4-BE49-F238E27FC236}">
                <a16:creationId xmlns:a16="http://schemas.microsoft.com/office/drawing/2014/main" id="{BEC0B9E5-019F-41C3-BE56-6BC4057FA0BB}"/>
              </a:ext>
            </a:extLst>
          </p:cNvPr>
          <p:cNvSpPr>
            <a:spLocks noGrp="1"/>
          </p:cNvSpPr>
          <p:nvPr>
            <p:ph idx="1"/>
          </p:nvPr>
        </p:nvSpPr>
        <p:spPr>
          <a:xfrm>
            <a:off x="2701159" y="1460938"/>
            <a:ext cx="9017874" cy="4855779"/>
          </a:xfrm>
        </p:spPr>
        <p:txBody>
          <a:bodyPr/>
          <a:lstStyle/>
          <a:p>
            <a:pPr lvl="0"/>
            <a:endParaRPr lang="ro-RO" sz="2000" b="1" dirty="0">
              <a:solidFill>
                <a:srgbClr val="FF0000"/>
              </a:solidFill>
            </a:endParaRPr>
          </a:p>
          <a:p>
            <a:pPr lvl="0"/>
            <a:r>
              <a:rPr lang="ro-RO" sz="2000" b="1" dirty="0">
                <a:solidFill>
                  <a:srgbClr val="FF0000"/>
                </a:solidFill>
              </a:rPr>
              <a:t>Director</a:t>
            </a:r>
            <a:r>
              <a:rPr lang="ro-RO" sz="2000" dirty="0"/>
              <a:t> -  prof. ing. Victor </a:t>
            </a:r>
            <a:r>
              <a:rPr lang="ro-RO" sz="2000" dirty="0" err="1"/>
              <a:t>Bibire</a:t>
            </a:r>
            <a:r>
              <a:rPr lang="ro-RO" sz="2000" dirty="0"/>
              <a:t>, prof. Cristina-Maria </a:t>
            </a:r>
            <a:r>
              <a:rPr lang="ro-RO" sz="2000" dirty="0" err="1"/>
              <a:t>Bida</a:t>
            </a:r>
            <a:r>
              <a:rPr lang="ro-RO" sz="2000" dirty="0"/>
              <a:t>; </a:t>
            </a:r>
            <a:endParaRPr lang="en-US" sz="2000" dirty="0"/>
          </a:p>
          <a:p>
            <a:pPr lvl="0"/>
            <a:r>
              <a:rPr lang="ro-RO" sz="2000" b="1" dirty="0">
                <a:solidFill>
                  <a:srgbClr val="FF0000"/>
                </a:solidFill>
              </a:rPr>
              <a:t>Director-adjunct</a:t>
            </a:r>
            <a:r>
              <a:rPr lang="ro-RO" sz="2000" dirty="0"/>
              <a:t> – prof. Cristina Maria </a:t>
            </a:r>
            <a:r>
              <a:rPr lang="ro-RO" sz="2000" dirty="0" err="1"/>
              <a:t>Bida</a:t>
            </a:r>
            <a:r>
              <a:rPr lang="ro-RO" sz="2000" dirty="0"/>
              <a:t>; prof. Anca </a:t>
            </a:r>
            <a:r>
              <a:rPr lang="ro-RO" sz="2000" dirty="0" err="1"/>
              <a:t>Stoleriu</a:t>
            </a:r>
            <a:r>
              <a:rPr lang="ro-RO" sz="2000" dirty="0"/>
              <a:t>; </a:t>
            </a:r>
          </a:p>
          <a:p>
            <a:pPr marL="0" lvl="0" indent="0">
              <a:buNone/>
            </a:pPr>
            <a:r>
              <a:rPr lang="ro-RO" sz="2000" dirty="0"/>
              <a:t>	prof. Cornelia Toader</a:t>
            </a:r>
            <a:endParaRPr lang="en-US" sz="2000" dirty="0"/>
          </a:p>
          <a:p>
            <a:pPr lvl="0"/>
            <a:r>
              <a:rPr lang="ro-RO" sz="2000" b="1" dirty="0">
                <a:solidFill>
                  <a:srgbClr val="FF0000"/>
                </a:solidFill>
              </a:rPr>
              <a:t>Consilier</a:t>
            </a:r>
            <a:r>
              <a:rPr lang="ro-RO" sz="2000" dirty="0">
                <a:solidFill>
                  <a:srgbClr val="FF0000"/>
                </a:solidFill>
              </a:rPr>
              <a:t> </a:t>
            </a:r>
            <a:r>
              <a:rPr lang="ro-RO" sz="2000" b="1" dirty="0">
                <a:solidFill>
                  <a:srgbClr val="FF0000"/>
                </a:solidFill>
              </a:rPr>
              <a:t>educativ</a:t>
            </a:r>
            <a:r>
              <a:rPr lang="ro-RO" sz="2000" dirty="0">
                <a:solidFill>
                  <a:srgbClr val="FF0000"/>
                </a:solidFill>
              </a:rPr>
              <a:t> </a:t>
            </a:r>
            <a:r>
              <a:rPr lang="ro-RO" sz="2000" dirty="0"/>
              <a:t>– prof. Cristina Maria </a:t>
            </a:r>
            <a:r>
              <a:rPr lang="ro-RO" sz="2000" dirty="0" err="1"/>
              <a:t>Bida</a:t>
            </a:r>
            <a:r>
              <a:rPr lang="ro-RO" sz="2000" dirty="0"/>
              <a:t>; prof. </a:t>
            </a:r>
            <a:r>
              <a:rPr lang="ro-RO" sz="2000" dirty="0" err="1"/>
              <a:t>Andreia</a:t>
            </a:r>
            <a:r>
              <a:rPr lang="ro-RO" sz="2000" dirty="0"/>
              <a:t> </a:t>
            </a:r>
            <a:r>
              <a:rPr lang="ro-RO" sz="2000" dirty="0" err="1"/>
              <a:t>Steclaru</a:t>
            </a:r>
            <a:endParaRPr lang="en-US" sz="2000" dirty="0"/>
          </a:p>
          <a:p>
            <a:pPr lvl="0"/>
            <a:r>
              <a:rPr lang="ro-RO" sz="2000" b="1" dirty="0">
                <a:solidFill>
                  <a:srgbClr val="FF0000"/>
                </a:solidFill>
              </a:rPr>
              <a:t>Consiliul de Administrație </a:t>
            </a:r>
            <a:r>
              <a:rPr lang="ro-RO" sz="2000" dirty="0"/>
              <a:t>– prof. Cornelia Toader; prof. Radu Mănucă; Ciobanu Adina – reprezentant al părinților; d-nul Dan </a:t>
            </a:r>
            <a:r>
              <a:rPr lang="ro-RO" sz="2000" dirty="0" err="1"/>
              <a:t>Chiforeac</a:t>
            </a:r>
            <a:r>
              <a:rPr lang="ro-RO" sz="2000" dirty="0"/>
              <a:t> – reprezentant al Consiliului Local, d-nul Vlad Nistor – reprezentant al Consiliului Local, Iași; d-nul Cristian Apostol – reprezentant al Primăriei; Victor </a:t>
            </a:r>
            <a:r>
              <a:rPr lang="ro-RO" sz="2000" dirty="0" err="1"/>
              <a:t>Harabadji</a:t>
            </a:r>
            <a:r>
              <a:rPr lang="ro-RO" sz="2000" dirty="0"/>
              <a:t> – reprezentant al elevilor</a:t>
            </a:r>
            <a:endParaRPr lang="en-US" sz="2000" dirty="0"/>
          </a:p>
          <a:p>
            <a:pPr lvl="0"/>
            <a:r>
              <a:rPr lang="ro-RO" sz="2000" b="1" dirty="0">
                <a:solidFill>
                  <a:srgbClr val="FF0000"/>
                </a:solidFill>
              </a:rPr>
              <a:t>Comisia de Calitate </a:t>
            </a:r>
            <a:r>
              <a:rPr lang="ro-RO" sz="2000" dirty="0"/>
              <a:t>– prof. Anca </a:t>
            </a:r>
            <a:r>
              <a:rPr lang="ro-RO" sz="2000" dirty="0" err="1"/>
              <a:t>Stoleriu</a:t>
            </a:r>
            <a:r>
              <a:rPr lang="ro-RO" sz="2000" dirty="0"/>
              <a:t>; prof. Mariana </a:t>
            </a:r>
            <a:r>
              <a:rPr lang="ro-RO" sz="2000" dirty="0" err="1"/>
              <a:t>Comănici</a:t>
            </a:r>
            <a:endParaRPr lang="en-US" sz="2000" dirty="0"/>
          </a:p>
          <a:p>
            <a:pPr lvl="0"/>
            <a:r>
              <a:rPr lang="ro-RO" sz="2000" b="1" dirty="0">
                <a:solidFill>
                  <a:srgbClr val="FF0000"/>
                </a:solidFill>
              </a:rPr>
              <a:t>Responsabil al Consiliului Elevilor </a:t>
            </a:r>
            <a:r>
              <a:rPr lang="ro-RO" sz="2000" dirty="0"/>
              <a:t>– bibl. Rodica Năstase</a:t>
            </a:r>
            <a:endParaRPr lang="en-US" sz="2000" dirty="0"/>
          </a:p>
          <a:p>
            <a:endParaRPr lang="ro-RO" dirty="0"/>
          </a:p>
        </p:txBody>
      </p:sp>
    </p:spTree>
    <p:extLst>
      <p:ext uri="{BB962C8B-B14F-4D97-AF65-F5344CB8AC3E}">
        <p14:creationId xmlns:p14="http://schemas.microsoft.com/office/powerpoint/2010/main" val="4014214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D8E76AF2-D6AA-463F-92C6-D19F71234140}"/>
              </a:ext>
            </a:extLst>
          </p:cNvPr>
          <p:cNvSpPr>
            <a:spLocks noGrp="1"/>
          </p:cNvSpPr>
          <p:nvPr>
            <p:ph type="title"/>
          </p:nvPr>
        </p:nvSpPr>
        <p:spPr/>
        <p:txBody>
          <a:bodyPr>
            <a:normAutofit fontScale="90000"/>
          </a:bodyPr>
          <a:lstStyle/>
          <a:p>
            <a:pPr algn="ctr"/>
            <a:r>
              <a:rPr lang="ro-RO" sz="3200" b="1" dirty="0">
                <a:solidFill>
                  <a:srgbClr val="C00000"/>
                </a:solidFill>
                <a:latin typeface="Comic Sans MS" panose="030F0702030302020204" pitchFamily="66" charset="0"/>
              </a:rPr>
              <a:t>ORGANIGRAMA COLEGIULUI</a:t>
            </a:r>
            <a:br>
              <a:rPr lang="ro-RO" sz="3200" b="1" dirty="0">
                <a:solidFill>
                  <a:srgbClr val="C00000"/>
                </a:solidFill>
                <a:latin typeface="Comic Sans MS" panose="030F0702030302020204" pitchFamily="66" charset="0"/>
              </a:rPr>
            </a:br>
            <a:r>
              <a:rPr lang="ro-RO" sz="3200" b="1" dirty="0">
                <a:solidFill>
                  <a:srgbClr val="C00000"/>
                </a:solidFill>
                <a:latin typeface="Comic Sans MS" panose="030F0702030302020204" pitchFamily="66" charset="0"/>
              </a:rPr>
              <a:t> Responsabilii catedrelor în comisia de </a:t>
            </a:r>
            <a:r>
              <a:rPr lang="ro-RO" sz="3200" b="1" dirty="0" err="1">
                <a:solidFill>
                  <a:srgbClr val="C00000"/>
                </a:solidFill>
                <a:latin typeface="Comic Sans MS" panose="030F0702030302020204" pitchFamily="66" charset="0"/>
              </a:rPr>
              <a:t>Curricilum</a:t>
            </a:r>
            <a:endParaRPr lang="ro-RO" sz="3200" dirty="0"/>
          </a:p>
        </p:txBody>
      </p:sp>
      <p:sp>
        <p:nvSpPr>
          <p:cNvPr id="3" name="Substituent conținut 2">
            <a:extLst>
              <a:ext uri="{FF2B5EF4-FFF2-40B4-BE49-F238E27FC236}">
                <a16:creationId xmlns:a16="http://schemas.microsoft.com/office/drawing/2014/main" id="{4FC87E0F-9F02-4CF9-8193-9A02EC1612B6}"/>
              </a:ext>
            </a:extLst>
          </p:cNvPr>
          <p:cNvSpPr>
            <a:spLocks noGrp="1"/>
          </p:cNvSpPr>
          <p:nvPr>
            <p:ph idx="1"/>
          </p:nvPr>
        </p:nvSpPr>
        <p:spPr>
          <a:xfrm>
            <a:off x="3058510" y="2133600"/>
            <a:ext cx="8446102" cy="3846786"/>
          </a:xfrm>
        </p:spPr>
        <p:txBody>
          <a:bodyPr>
            <a:normAutofit fontScale="92500" lnSpcReduction="20000"/>
          </a:bodyPr>
          <a:lstStyle/>
          <a:p>
            <a:pPr lvl="0"/>
            <a:r>
              <a:rPr lang="ro-RO" b="1" dirty="0">
                <a:solidFill>
                  <a:srgbClr val="FF0000"/>
                </a:solidFill>
              </a:rPr>
              <a:t>Română</a:t>
            </a:r>
            <a:r>
              <a:rPr lang="ro-RO" dirty="0"/>
              <a:t> – </a:t>
            </a:r>
            <a:r>
              <a:rPr lang="ro-RO" dirty="0">
                <a:solidFill>
                  <a:schemeClr val="tx1"/>
                </a:solidFill>
              </a:rPr>
              <a:t>prof. Maricica Stoica </a:t>
            </a:r>
            <a:r>
              <a:rPr lang="ro-RO" dirty="0"/>
              <a:t>; </a:t>
            </a:r>
            <a:endParaRPr lang="en-US" dirty="0"/>
          </a:p>
          <a:p>
            <a:pPr lvl="0"/>
            <a:r>
              <a:rPr lang="ro-RO" b="1" dirty="0">
                <a:solidFill>
                  <a:srgbClr val="FF0000"/>
                </a:solidFill>
              </a:rPr>
              <a:t>Limbi</a:t>
            </a:r>
            <a:r>
              <a:rPr lang="ro-RO" dirty="0">
                <a:solidFill>
                  <a:srgbClr val="FF0000"/>
                </a:solidFill>
              </a:rPr>
              <a:t> </a:t>
            </a:r>
            <a:r>
              <a:rPr lang="ro-RO" b="1" dirty="0">
                <a:solidFill>
                  <a:srgbClr val="FF0000"/>
                </a:solidFill>
              </a:rPr>
              <a:t>moderne</a:t>
            </a:r>
            <a:r>
              <a:rPr lang="ro-RO" dirty="0">
                <a:solidFill>
                  <a:srgbClr val="FF0000"/>
                </a:solidFill>
              </a:rPr>
              <a:t> </a:t>
            </a:r>
            <a:r>
              <a:rPr lang="ro-RO" dirty="0"/>
              <a:t>– prof. Cristina Cărăbuș ;</a:t>
            </a:r>
            <a:endParaRPr lang="en-US" dirty="0"/>
          </a:p>
          <a:p>
            <a:pPr lvl="0"/>
            <a:r>
              <a:rPr lang="ro-RO" b="1" dirty="0">
                <a:solidFill>
                  <a:srgbClr val="FF0000"/>
                </a:solidFill>
              </a:rPr>
              <a:t>Matematică</a:t>
            </a:r>
            <a:r>
              <a:rPr lang="ro-RO" dirty="0"/>
              <a:t> – prof. </a:t>
            </a:r>
            <a:r>
              <a:rPr lang="en-GB" dirty="0"/>
              <a:t>Anca</a:t>
            </a:r>
            <a:r>
              <a:rPr lang="ro-RO" dirty="0"/>
              <a:t> </a:t>
            </a:r>
            <a:r>
              <a:rPr lang="ro-RO" dirty="0" err="1"/>
              <a:t>Stoleriu</a:t>
            </a:r>
            <a:r>
              <a:rPr lang="ro-RO" dirty="0"/>
              <a:t>; prof. </a:t>
            </a:r>
            <a:r>
              <a:rPr lang="ro-RO" dirty="0" err="1"/>
              <a:t>Andreia</a:t>
            </a:r>
            <a:r>
              <a:rPr lang="ro-RO" dirty="0"/>
              <a:t> </a:t>
            </a:r>
            <a:r>
              <a:rPr lang="ro-RO" dirty="0" err="1"/>
              <a:t>Steclaru</a:t>
            </a:r>
            <a:r>
              <a:rPr lang="ro-RO" dirty="0"/>
              <a:t>;</a:t>
            </a:r>
            <a:endParaRPr lang="en-US" dirty="0"/>
          </a:p>
          <a:p>
            <a:pPr lvl="0"/>
            <a:r>
              <a:rPr lang="ro-RO" b="1" dirty="0">
                <a:solidFill>
                  <a:srgbClr val="FF0000"/>
                </a:solidFill>
              </a:rPr>
              <a:t>Științe - </a:t>
            </a:r>
            <a:r>
              <a:rPr lang="ro-RO" dirty="0"/>
              <a:t>prof. Raluca </a:t>
            </a:r>
            <a:r>
              <a:rPr lang="ro-RO" dirty="0" err="1"/>
              <a:t>Dulman</a:t>
            </a:r>
            <a:r>
              <a:rPr lang="ro-RO" dirty="0"/>
              <a:t>; </a:t>
            </a:r>
            <a:endParaRPr lang="en-US" dirty="0"/>
          </a:p>
          <a:p>
            <a:pPr lvl="0"/>
            <a:r>
              <a:rPr lang="ro-RO" b="1" dirty="0" err="1">
                <a:solidFill>
                  <a:srgbClr val="FF0000"/>
                </a:solidFill>
              </a:rPr>
              <a:t>Socio</a:t>
            </a:r>
            <a:r>
              <a:rPr lang="ro-RO" b="1" dirty="0">
                <a:solidFill>
                  <a:srgbClr val="FF0000"/>
                </a:solidFill>
              </a:rPr>
              <a:t>-umane, istorie, geografie </a:t>
            </a:r>
            <a:r>
              <a:rPr lang="ro-RO" dirty="0"/>
              <a:t>– prof. Mihaela Ivănescu; </a:t>
            </a:r>
            <a:endParaRPr lang="en-US" dirty="0"/>
          </a:p>
          <a:p>
            <a:pPr lvl="0"/>
            <a:r>
              <a:rPr lang="ro-RO" b="1" dirty="0">
                <a:solidFill>
                  <a:srgbClr val="FF0000"/>
                </a:solidFill>
              </a:rPr>
              <a:t>Educați fizică și arte -</a:t>
            </a:r>
            <a:r>
              <a:rPr lang="ro-RO" dirty="0"/>
              <a:t> prof. Ion Luca; </a:t>
            </a:r>
            <a:endParaRPr lang="en-US" dirty="0"/>
          </a:p>
          <a:p>
            <a:pPr lvl="0"/>
            <a:r>
              <a:rPr lang="ro-RO" b="1" dirty="0">
                <a:solidFill>
                  <a:srgbClr val="FF0000"/>
                </a:solidFill>
              </a:rPr>
              <a:t>Tehnologii -</a:t>
            </a:r>
            <a:r>
              <a:rPr lang="ro-RO" dirty="0"/>
              <a:t> prof. Rodica Purcariu; </a:t>
            </a:r>
            <a:endParaRPr lang="en-US" dirty="0"/>
          </a:p>
          <a:p>
            <a:pPr lvl="0"/>
            <a:r>
              <a:rPr lang="ro-RO" b="1" dirty="0">
                <a:solidFill>
                  <a:srgbClr val="FF0000"/>
                </a:solidFill>
              </a:rPr>
              <a:t>Comisia diriginților </a:t>
            </a:r>
            <a:r>
              <a:rPr lang="ro-RO" dirty="0"/>
              <a:t>–  prof. Cornelia Toader; </a:t>
            </a:r>
            <a:endParaRPr lang="en-US" dirty="0"/>
          </a:p>
          <a:p>
            <a:pPr lvl="0"/>
            <a:r>
              <a:rPr lang="ro-RO" b="1" dirty="0">
                <a:solidFill>
                  <a:srgbClr val="FF0000"/>
                </a:solidFill>
              </a:rPr>
              <a:t>SNAC</a:t>
            </a:r>
            <a:r>
              <a:rPr lang="ro-RO" dirty="0"/>
              <a:t> – prof. Mihaela Ivănescu;</a:t>
            </a:r>
            <a:endParaRPr lang="en-US" dirty="0"/>
          </a:p>
          <a:p>
            <a:pPr lvl="0"/>
            <a:r>
              <a:rPr lang="ro-RO" b="1" dirty="0">
                <a:solidFill>
                  <a:srgbClr val="FF0000"/>
                </a:solidFill>
              </a:rPr>
              <a:t>Comisia pentru combaterea violenței - </a:t>
            </a:r>
            <a:r>
              <a:rPr lang="ro-RO" dirty="0"/>
              <a:t>prof. </a:t>
            </a:r>
            <a:r>
              <a:rPr lang="en-GB" dirty="0"/>
              <a:t>Radu</a:t>
            </a:r>
            <a:r>
              <a:rPr lang="ro-RO" dirty="0"/>
              <a:t> Mănucă; </a:t>
            </a:r>
            <a:endParaRPr lang="en-US" dirty="0"/>
          </a:p>
          <a:p>
            <a:r>
              <a:rPr lang="ro-RO" b="1" dirty="0">
                <a:solidFill>
                  <a:srgbClr val="FF0000"/>
                </a:solidFill>
              </a:rPr>
              <a:t>Responsabil PSI </a:t>
            </a:r>
            <a:r>
              <a:rPr lang="ro-RO" dirty="0"/>
              <a:t>– prof. Ion Luca</a:t>
            </a:r>
            <a:endParaRPr lang="en-US" dirty="0"/>
          </a:p>
          <a:p>
            <a:endParaRPr lang="ro-RO" dirty="0"/>
          </a:p>
        </p:txBody>
      </p:sp>
    </p:spTree>
    <p:extLst>
      <p:ext uri="{BB962C8B-B14F-4D97-AF65-F5344CB8AC3E}">
        <p14:creationId xmlns:p14="http://schemas.microsoft.com/office/powerpoint/2010/main" val="1462413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D9988A8E-2214-4104-B303-06C5D27A1793}"/>
              </a:ext>
            </a:extLst>
          </p:cNvPr>
          <p:cNvSpPr>
            <a:spLocks noGrp="1"/>
          </p:cNvSpPr>
          <p:nvPr>
            <p:ph type="title"/>
          </p:nvPr>
        </p:nvSpPr>
        <p:spPr>
          <a:xfrm>
            <a:off x="2687216" y="298580"/>
            <a:ext cx="8817397" cy="513183"/>
          </a:xfrm>
        </p:spPr>
        <p:txBody>
          <a:bodyPr>
            <a:normAutofit fontScale="90000"/>
          </a:bodyPr>
          <a:lstStyle/>
          <a:p>
            <a:pPr algn="ctr"/>
            <a:r>
              <a:rPr lang="ro-RO" sz="2800" b="1" dirty="0">
                <a:solidFill>
                  <a:srgbClr val="C00000"/>
                </a:solidFill>
                <a:latin typeface="Comic Sans MS" panose="030F0702030302020204" pitchFamily="66" charset="0"/>
              </a:rPr>
              <a:t>OFERTA ȘCOLARĂ – OPȚIONALE (CDȘ-uri) </a:t>
            </a:r>
            <a:endParaRPr lang="ro-RO" sz="2800" dirty="0"/>
          </a:p>
        </p:txBody>
      </p:sp>
      <p:graphicFrame>
        <p:nvGraphicFramePr>
          <p:cNvPr id="4" name="Substituent conținut 3">
            <a:extLst>
              <a:ext uri="{FF2B5EF4-FFF2-40B4-BE49-F238E27FC236}">
                <a16:creationId xmlns:a16="http://schemas.microsoft.com/office/drawing/2014/main" id="{8267FAC7-BEB5-4AF4-B321-D5235311B5B2}"/>
              </a:ext>
            </a:extLst>
          </p:cNvPr>
          <p:cNvGraphicFramePr>
            <a:graphicFrameLocks noGrp="1"/>
          </p:cNvGraphicFramePr>
          <p:nvPr>
            <p:ph idx="1"/>
            <p:extLst>
              <p:ext uri="{D42A27DB-BD31-4B8C-83A1-F6EECF244321}">
                <p14:modId xmlns:p14="http://schemas.microsoft.com/office/powerpoint/2010/main" val="496236665"/>
              </p:ext>
            </p:extLst>
          </p:nvPr>
        </p:nvGraphicFramePr>
        <p:xfrm>
          <a:off x="1978090" y="1045029"/>
          <a:ext cx="9694506" cy="4932456"/>
        </p:xfrm>
        <a:graphic>
          <a:graphicData uri="http://schemas.openxmlformats.org/drawingml/2006/table">
            <a:tbl>
              <a:tblPr firstRow="1" bandRow="1">
                <a:tableStyleId>{5C22544A-7EE6-4342-B048-85BDC9FD1C3A}</a:tableStyleId>
              </a:tblPr>
              <a:tblGrid>
                <a:gridCol w="1129004">
                  <a:extLst>
                    <a:ext uri="{9D8B030D-6E8A-4147-A177-3AD203B41FA5}">
                      <a16:colId xmlns:a16="http://schemas.microsoft.com/office/drawing/2014/main" val="2643466567"/>
                    </a:ext>
                  </a:extLst>
                </a:gridCol>
                <a:gridCol w="3629608">
                  <a:extLst>
                    <a:ext uri="{9D8B030D-6E8A-4147-A177-3AD203B41FA5}">
                      <a16:colId xmlns:a16="http://schemas.microsoft.com/office/drawing/2014/main" val="1028310120"/>
                    </a:ext>
                  </a:extLst>
                </a:gridCol>
                <a:gridCol w="2388637">
                  <a:extLst>
                    <a:ext uri="{9D8B030D-6E8A-4147-A177-3AD203B41FA5}">
                      <a16:colId xmlns:a16="http://schemas.microsoft.com/office/drawing/2014/main" val="3825863521"/>
                    </a:ext>
                  </a:extLst>
                </a:gridCol>
                <a:gridCol w="634482">
                  <a:extLst>
                    <a:ext uri="{9D8B030D-6E8A-4147-A177-3AD203B41FA5}">
                      <a16:colId xmlns:a16="http://schemas.microsoft.com/office/drawing/2014/main" val="3028146821"/>
                    </a:ext>
                  </a:extLst>
                </a:gridCol>
                <a:gridCol w="1912775">
                  <a:extLst>
                    <a:ext uri="{9D8B030D-6E8A-4147-A177-3AD203B41FA5}">
                      <a16:colId xmlns:a16="http://schemas.microsoft.com/office/drawing/2014/main" val="2084479278"/>
                    </a:ext>
                  </a:extLst>
                </a:gridCol>
              </a:tblGrid>
              <a:tr h="717929">
                <a:tc>
                  <a:txBody>
                    <a:bodyPr/>
                    <a:lstStyle/>
                    <a:p>
                      <a:pPr marL="68580" indent="-6350" algn="ctr">
                        <a:lnSpc>
                          <a:spcPct val="112000"/>
                        </a:lnSpc>
                        <a:spcAft>
                          <a:spcPts val="0"/>
                        </a:spcAft>
                      </a:pPr>
                      <a:r>
                        <a:rPr lang="ro-RO" sz="1400" b="1" kern="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Română</a:t>
                      </a:r>
                      <a:endParaRPr lang="en-US" sz="1400" b="1" kern="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a:solidFill>
                            <a:schemeClr val="bg1"/>
                          </a:solidFill>
                          <a:effectLst/>
                          <a:latin typeface="Times New Roman" panose="02020603050405020304" pitchFamily="18" charset="0"/>
                          <a:cs typeface="Times New Roman" panose="02020603050405020304" pitchFamily="18" charset="0"/>
                        </a:rPr>
                        <a:t> </a:t>
                      </a:r>
                      <a:r>
                        <a:rPr lang="ro-RO"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Discursul argumentativ</a:t>
                      </a:r>
                      <a:endParaRPr lang="en-US"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a:solidFill>
                            <a:schemeClr val="bg1"/>
                          </a:solidFill>
                          <a:effectLst/>
                          <a:latin typeface="Times New Roman" panose="02020603050405020304" pitchFamily="18" charset="0"/>
                          <a:cs typeface="Times New Roman" panose="02020603050405020304" pitchFamily="18" charset="0"/>
                        </a:rPr>
                        <a:t>XII - </a:t>
                      </a:r>
                      <a:r>
                        <a:rPr lang="en-GB" sz="1400" b="1" dirty="0">
                          <a:solidFill>
                            <a:schemeClr val="bg1"/>
                          </a:solidFill>
                          <a:effectLst/>
                          <a:latin typeface="Times New Roman" panose="02020603050405020304" pitchFamily="18" charset="0"/>
                          <a:cs typeface="Times New Roman" panose="02020603050405020304" pitchFamily="18" charset="0"/>
                        </a:rPr>
                        <a:t>P</a:t>
                      </a:r>
                      <a:r>
                        <a:rPr lang="ro-RO" sz="1400" b="1" dirty="0">
                          <a:solidFill>
                            <a:schemeClr val="bg1"/>
                          </a:solidFill>
                          <a:effectLst/>
                          <a:latin typeface="Times New Roman" panose="02020603050405020304" pitchFamily="18" charset="0"/>
                          <a:cs typeface="Times New Roman" panose="02020603050405020304" pitchFamily="18" charset="0"/>
                        </a:rPr>
                        <a:t>rofil real </a:t>
                      </a:r>
                      <a:endParaRPr lang="en-GB" sz="1400" b="1" dirty="0">
                        <a:solidFill>
                          <a:schemeClr val="bg1"/>
                        </a:solidFill>
                        <a:effectLst/>
                        <a:latin typeface="Times New Roman" panose="02020603050405020304" pitchFamily="18" charset="0"/>
                        <a:cs typeface="Times New Roman" panose="02020603050405020304" pitchFamily="18" charset="0"/>
                      </a:endParaRPr>
                    </a:p>
                    <a:p>
                      <a:pPr marL="68580" indent="-6350" algn="ctr">
                        <a:lnSpc>
                          <a:spcPct val="112000"/>
                        </a:lnSpc>
                        <a:spcAft>
                          <a:spcPts val="0"/>
                        </a:spcAft>
                      </a:pPr>
                      <a:r>
                        <a:rPr lang="ro-RO" sz="1400" b="1" dirty="0">
                          <a:solidFill>
                            <a:schemeClr val="bg1"/>
                          </a:solidFill>
                          <a:effectLst/>
                          <a:latin typeface="Times New Roman" panose="02020603050405020304" pitchFamily="18" charset="0"/>
                          <a:cs typeface="Times New Roman" panose="02020603050405020304" pitchFamily="18" charset="0"/>
                        </a:rPr>
                        <a:t>Matematică-informatică</a:t>
                      </a:r>
                      <a:endParaRPr lang="en-US"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a:solidFill>
                            <a:schemeClr val="bg1"/>
                          </a:solidFill>
                          <a:effectLst/>
                          <a:latin typeface="Times New Roman" panose="02020603050405020304" pitchFamily="18" charset="0"/>
                          <a:cs typeface="Times New Roman" panose="02020603050405020304" pitchFamily="18" charset="0"/>
                        </a:rPr>
                        <a:t>1</a:t>
                      </a:r>
                      <a:endParaRPr lang="en-US"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Prof.Stoica</a:t>
                      </a:r>
                      <a:r>
                        <a:rPr lang="ro-RO"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Maricica</a:t>
                      </a:r>
                      <a:endParaRPr lang="en-US" sz="1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extLst>
                  <a:ext uri="{0D108BD9-81ED-4DB2-BD59-A6C34878D82A}">
                    <a16:rowId xmlns:a16="http://schemas.microsoft.com/office/drawing/2014/main" val="1889907039"/>
                  </a:ext>
                </a:extLst>
              </a:tr>
              <a:tr h="276921">
                <a:tc>
                  <a:txBody>
                    <a:bodyPr/>
                    <a:lstStyle/>
                    <a:p>
                      <a:pPr marL="68580" indent="-6350" algn="ctr" defTabSz="457200" rtl="0" eaLnBrk="1" latinLnBrk="0" hangingPunct="1">
                        <a:lnSpc>
                          <a:spcPct val="112000"/>
                        </a:lnSpc>
                        <a:spcAft>
                          <a:spcPts val="0"/>
                        </a:spcAft>
                      </a:pPr>
                      <a:r>
                        <a:rPr lang="ro-RO" sz="1400" b="1" kern="1200" dirty="0">
                          <a:solidFill>
                            <a:schemeClr val="tx1"/>
                          </a:solidFill>
                          <a:effectLst/>
                          <a:latin typeface="Times New Roman" panose="02020603050405020304" pitchFamily="18" charset="0"/>
                          <a:ea typeface="+mn-ea"/>
                          <a:cs typeface="Times New Roman" panose="02020603050405020304" pitchFamily="18" charset="0"/>
                        </a:rPr>
                        <a:t>Matematică</a:t>
                      </a:r>
                      <a:endParaRPr lang="en-US" sz="1400" b="1" kern="12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marL="68580" indent="-6350" algn="ctr" defTabSz="457200" rtl="0" eaLnBrk="1" latinLnBrk="0" hangingPunct="1">
                        <a:lnSpc>
                          <a:spcPct val="112000"/>
                        </a:lnSpc>
                        <a:spcAft>
                          <a:spcPts val="0"/>
                        </a:spcAft>
                      </a:pPr>
                      <a:r>
                        <a:rPr lang="ro-RO" sz="1400" b="1" kern="1200" dirty="0">
                          <a:solidFill>
                            <a:schemeClr val="tx1"/>
                          </a:solidFill>
                          <a:effectLst/>
                          <a:latin typeface="Times New Roman" panose="02020603050405020304" pitchFamily="18" charset="0"/>
                          <a:ea typeface="+mn-ea"/>
                          <a:cs typeface="Times New Roman" panose="02020603050405020304" pitchFamily="18" charset="0"/>
                        </a:rPr>
                        <a:t>Complemente de geometrie analitică</a:t>
                      </a:r>
                      <a:endParaRPr lang="en-US" sz="1400" b="1" kern="12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marL="68580" indent="-6350" algn="ctr" defTabSz="457200" rtl="0" eaLnBrk="1" latinLnBrk="0" hangingPunct="1">
                        <a:lnSpc>
                          <a:spcPct val="112000"/>
                        </a:lnSpc>
                        <a:spcAft>
                          <a:spcPts val="0"/>
                        </a:spcAft>
                      </a:pPr>
                      <a:r>
                        <a:rPr lang="ro-RO" sz="1400" b="1" kern="1200" dirty="0">
                          <a:solidFill>
                            <a:schemeClr val="tx1"/>
                          </a:solidFill>
                          <a:effectLst/>
                          <a:latin typeface="Times New Roman" panose="02020603050405020304" pitchFamily="18" charset="0"/>
                          <a:ea typeface="+mn-ea"/>
                          <a:cs typeface="Times New Roman" panose="02020603050405020304" pitchFamily="18" charset="0"/>
                        </a:rPr>
                        <a:t>XI - profil real</a:t>
                      </a:r>
                    </a:p>
                    <a:p>
                      <a:pPr marL="68580" indent="-6350" algn="ctr" defTabSz="457200" rtl="0" eaLnBrk="1" latinLnBrk="0" hangingPunct="1">
                        <a:lnSpc>
                          <a:spcPct val="112000"/>
                        </a:lnSpc>
                        <a:spcAft>
                          <a:spcPts val="0"/>
                        </a:spcAft>
                      </a:pPr>
                      <a:r>
                        <a:rPr lang="ro-RO" sz="1400" b="1" kern="1200" dirty="0">
                          <a:solidFill>
                            <a:schemeClr val="tx1"/>
                          </a:solidFill>
                          <a:effectLst/>
                          <a:latin typeface="Times New Roman" panose="02020603050405020304" pitchFamily="18" charset="0"/>
                          <a:ea typeface="+mn-ea"/>
                          <a:cs typeface="Times New Roman" panose="02020603050405020304" pitchFamily="18" charset="0"/>
                        </a:rPr>
                        <a:t>Matematică-informatică</a:t>
                      </a:r>
                      <a:endParaRPr lang="en-US" sz="1400" b="1" kern="12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marL="68580" indent="-6350" algn="ctr" defTabSz="457200" rtl="0" eaLnBrk="1" latinLnBrk="0" hangingPunct="1">
                        <a:lnSpc>
                          <a:spcPct val="112000"/>
                        </a:lnSpc>
                        <a:spcAft>
                          <a:spcPts val="0"/>
                        </a:spcAft>
                      </a:pPr>
                      <a:r>
                        <a:rPr lang="ro-RO" sz="1400" b="1" kern="1200" dirty="0">
                          <a:solidFill>
                            <a:schemeClr val="tx1"/>
                          </a:solidFill>
                          <a:effectLst/>
                          <a:latin typeface="Times New Roman" panose="02020603050405020304" pitchFamily="18" charset="0"/>
                          <a:ea typeface="+mn-ea"/>
                          <a:cs typeface="Times New Roman" panose="02020603050405020304" pitchFamily="18" charset="0"/>
                        </a:rPr>
                        <a:t>1</a:t>
                      </a:r>
                      <a:endParaRPr lang="en-US" sz="1400" b="1" kern="12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tc>
                <a:tc>
                  <a:txBody>
                    <a:bodyPr/>
                    <a:lstStyle/>
                    <a:p>
                      <a:pPr marL="68580" indent="-6350" algn="ctr" defTabSz="457200" rtl="0" eaLnBrk="1" latinLnBrk="0" hangingPunct="1">
                        <a:lnSpc>
                          <a:spcPct val="112000"/>
                        </a:lnSpc>
                        <a:spcAft>
                          <a:spcPts val="0"/>
                        </a:spcAft>
                      </a:pPr>
                      <a:r>
                        <a:rPr lang="ro-RO" sz="1400" b="1" kern="1200" dirty="0" err="1">
                          <a:solidFill>
                            <a:schemeClr val="tx1"/>
                          </a:solidFill>
                          <a:effectLst/>
                          <a:latin typeface="Times New Roman" panose="02020603050405020304" pitchFamily="18" charset="0"/>
                          <a:ea typeface="+mn-ea"/>
                          <a:cs typeface="Times New Roman" panose="02020603050405020304" pitchFamily="18" charset="0"/>
                        </a:rPr>
                        <a:t>Prof.Stoleriu</a:t>
                      </a:r>
                      <a:r>
                        <a:rPr lang="ro-RO" sz="1400" b="1" kern="1200" dirty="0">
                          <a:solidFill>
                            <a:schemeClr val="tx1"/>
                          </a:solidFill>
                          <a:effectLst/>
                          <a:latin typeface="Times New Roman" panose="02020603050405020304" pitchFamily="18" charset="0"/>
                          <a:ea typeface="+mn-ea"/>
                          <a:cs typeface="Times New Roman" panose="02020603050405020304" pitchFamily="18" charset="0"/>
                        </a:rPr>
                        <a:t> Anca</a:t>
                      </a:r>
                      <a:endParaRPr lang="en-US" sz="1400" b="1" kern="1200" dirty="0">
                        <a:solidFill>
                          <a:schemeClr val="tx1"/>
                        </a:solidFill>
                        <a:effectLst/>
                        <a:latin typeface="Times New Roman" panose="02020603050405020304" pitchFamily="18" charset="0"/>
                        <a:ea typeface="+mn-ea"/>
                        <a:cs typeface="Times New Roman" panose="02020603050405020304" pitchFamily="18" charset="0"/>
                      </a:endParaRPr>
                    </a:p>
                    <a:p>
                      <a:pPr marL="68580" indent="-6350" algn="ctr" defTabSz="457200" rtl="0" eaLnBrk="1" latinLnBrk="0" hangingPunct="1">
                        <a:lnSpc>
                          <a:spcPct val="112000"/>
                        </a:lnSpc>
                        <a:spcAft>
                          <a:spcPts val="0"/>
                        </a:spcAft>
                      </a:pPr>
                      <a:r>
                        <a:rPr lang="ro-RO" sz="1400" b="1" kern="1200" dirty="0">
                          <a:solidFill>
                            <a:schemeClr val="tx1"/>
                          </a:solidFill>
                          <a:effectLst/>
                          <a:latin typeface="Times New Roman" panose="02020603050405020304" pitchFamily="18" charset="0"/>
                          <a:ea typeface="+mn-ea"/>
                          <a:cs typeface="Times New Roman" panose="02020603050405020304" pitchFamily="18" charset="0"/>
                        </a:rPr>
                        <a:t> </a:t>
                      </a:r>
                      <a:endParaRPr lang="en-US" sz="1400" b="1" kern="1200" dirty="0">
                        <a:solidFill>
                          <a:schemeClr val="tx1"/>
                        </a:solidFill>
                        <a:effectLst/>
                        <a:latin typeface="Times New Roman" panose="02020603050405020304" pitchFamily="18" charset="0"/>
                        <a:ea typeface="+mn-ea"/>
                        <a:cs typeface="Times New Roman" panose="02020603050405020304" pitchFamily="18" charset="0"/>
                      </a:endParaRPr>
                    </a:p>
                    <a:p>
                      <a:pPr marL="68580" indent="-6350" algn="ctr" defTabSz="457200" rtl="0" eaLnBrk="1" latinLnBrk="0" hangingPunct="1">
                        <a:lnSpc>
                          <a:spcPct val="112000"/>
                        </a:lnSpc>
                        <a:spcAft>
                          <a:spcPts val="0"/>
                        </a:spcAft>
                      </a:pPr>
                      <a:r>
                        <a:rPr lang="ro-RO" sz="1400" b="1" kern="1200" dirty="0">
                          <a:solidFill>
                            <a:schemeClr val="tx1"/>
                          </a:solidFill>
                          <a:effectLst/>
                          <a:latin typeface="Times New Roman" panose="02020603050405020304" pitchFamily="18" charset="0"/>
                          <a:ea typeface="+mn-ea"/>
                          <a:cs typeface="Times New Roman" panose="02020603050405020304" pitchFamily="18" charset="0"/>
                        </a:rPr>
                        <a:t> </a:t>
                      </a:r>
                      <a:endParaRPr lang="en-US" sz="1400" b="1" kern="1200" dirty="0">
                        <a:solidFill>
                          <a:schemeClr val="tx1"/>
                        </a:solidFill>
                        <a:effectLst/>
                        <a:latin typeface="Times New Roman" panose="02020603050405020304" pitchFamily="18" charset="0"/>
                        <a:ea typeface="+mn-ea"/>
                        <a:cs typeface="Times New Roman" panose="02020603050405020304" pitchFamily="18" charset="0"/>
                      </a:endParaRPr>
                    </a:p>
                    <a:p>
                      <a:pPr marL="68580" indent="-6350" algn="ctr" defTabSz="457200" rtl="0" eaLnBrk="1" latinLnBrk="0" hangingPunct="1">
                        <a:lnSpc>
                          <a:spcPct val="112000"/>
                        </a:lnSpc>
                        <a:spcAft>
                          <a:spcPts val="0"/>
                        </a:spcAft>
                      </a:pPr>
                      <a:r>
                        <a:rPr lang="ro-RO" sz="1400" b="1" kern="1200" dirty="0">
                          <a:solidFill>
                            <a:schemeClr val="tx1"/>
                          </a:solidFill>
                          <a:effectLst/>
                          <a:latin typeface="Times New Roman" panose="02020603050405020304" pitchFamily="18" charset="0"/>
                          <a:ea typeface="+mn-ea"/>
                          <a:cs typeface="Times New Roman" panose="02020603050405020304" pitchFamily="18" charset="0"/>
                        </a:rPr>
                        <a:t> </a:t>
                      </a:r>
                      <a:endParaRPr lang="en-US" sz="1400" b="1" kern="12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tc>
                <a:extLst>
                  <a:ext uri="{0D108BD9-81ED-4DB2-BD59-A6C34878D82A}">
                    <a16:rowId xmlns:a16="http://schemas.microsoft.com/office/drawing/2014/main" val="220351931"/>
                  </a:ext>
                </a:extLst>
              </a:tr>
              <a:tr h="627069">
                <a:tc>
                  <a:txBody>
                    <a:bodyPr/>
                    <a:lstStyle/>
                    <a:p>
                      <a:pPr marL="68580" indent="-6350" algn="ctr">
                        <a:lnSpc>
                          <a:spcPct val="115000"/>
                        </a:lnSpc>
                        <a:spcAft>
                          <a:spcPts val="1000"/>
                        </a:spcAft>
                      </a:pPr>
                      <a:r>
                        <a:rPr lang="ro-RO"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Matematică</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15000"/>
                        </a:lnSpc>
                        <a:spcAft>
                          <a:spcPts val="1000"/>
                        </a:spcAft>
                      </a:pPr>
                      <a:r>
                        <a:rPr lang="ro-RO" sz="1400" b="1"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Izometriile</a:t>
                      </a:r>
                      <a:r>
                        <a:rPr lang="ro-RO"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planului</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12000"/>
                        </a:lnSpc>
                        <a:spcAft>
                          <a:spcPts val="0"/>
                        </a:spcAft>
                      </a:pPr>
                      <a:r>
                        <a:rPr lang="ro-RO"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XII - Profil real</a:t>
                      </a:r>
                    </a:p>
                    <a:p>
                      <a:pPr marL="68580" indent="-6350" algn="ctr">
                        <a:lnSpc>
                          <a:spcPct val="112000"/>
                        </a:lnSpc>
                        <a:spcAft>
                          <a:spcPts val="0"/>
                        </a:spcAft>
                      </a:pPr>
                      <a:r>
                        <a:rPr lang="ro-RO"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Matematică-informatică</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15000"/>
                        </a:lnSpc>
                        <a:spcAft>
                          <a:spcPts val="1000"/>
                        </a:spcAft>
                      </a:pPr>
                      <a:r>
                        <a:rPr lang="ro-RO"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15000"/>
                        </a:lnSpc>
                        <a:spcAft>
                          <a:spcPts val="1000"/>
                        </a:spcAft>
                      </a:pPr>
                      <a:r>
                        <a:rPr lang="ro-RO" sz="1400" b="1"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Prof.Steclaru</a:t>
                      </a:r>
                      <a:r>
                        <a:rPr lang="ro-RO"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o-RO" sz="1400" b="1"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Andreia</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850017732"/>
                  </a:ext>
                </a:extLst>
              </a:tr>
              <a:tr h="534887">
                <a:tc>
                  <a:txBody>
                    <a:bodyPr/>
                    <a:lstStyle/>
                    <a:p>
                      <a:pPr marL="68580" indent="-6350" algn="ctr">
                        <a:lnSpc>
                          <a:spcPct val="112000"/>
                        </a:lnSpc>
                        <a:spcAft>
                          <a:spcPts val="0"/>
                        </a:spcAft>
                      </a:pPr>
                      <a:r>
                        <a:rPr lang="ro-RO" sz="1400" b="1" dirty="0">
                          <a:solidFill>
                            <a:schemeClr val="tx1"/>
                          </a:solidFill>
                          <a:effectLst/>
                          <a:latin typeface="Times New Roman" panose="02020603050405020304" pitchFamily="18" charset="0"/>
                          <a:cs typeface="Times New Roman" panose="02020603050405020304" pitchFamily="18" charset="0"/>
                        </a:rPr>
                        <a:t>Chimie</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a:solidFill>
                            <a:schemeClr val="tx1"/>
                          </a:solidFill>
                          <a:effectLst/>
                          <a:latin typeface="Times New Roman" panose="02020603050405020304" pitchFamily="18" charset="0"/>
                          <a:cs typeface="Times New Roman" panose="02020603050405020304" pitchFamily="18" charset="0"/>
                        </a:rPr>
                        <a:t>Chimia organică – dincolo de formule</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a:solidFill>
                            <a:schemeClr val="tx1"/>
                          </a:solidFill>
                          <a:effectLst/>
                          <a:latin typeface="Times New Roman" panose="02020603050405020304" pitchFamily="18" charset="0"/>
                          <a:cs typeface="Times New Roman" panose="02020603050405020304" pitchFamily="18" charset="0"/>
                        </a:rPr>
                        <a:t>XI - </a:t>
                      </a:r>
                      <a:r>
                        <a:rPr lang="en-GB" sz="1400" b="1" dirty="0">
                          <a:solidFill>
                            <a:schemeClr val="tx1"/>
                          </a:solidFill>
                          <a:effectLst/>
                          <a:latin typeface="Times New Roman" panose="02020603050405020304" pitchFamily="18" charset="0"/>
                          <a:cs typeface="Times New Roman" panose="02020603050405020304" pitchFamily="18" charset="0"/>
                        </a:rPr>
                        <a:t>P</a:t>
                      </a:r>
                      <a:r>
                        <a:rPr lang="ro-RO" sz="1400" b="1" dirty="0" err="1">
                          <a:solidFill>
                            <a:schemeClr val="tx1"/>
                          </a:solidFill>
                          <a:effectLst/>
                          <a:latin typeface="Times New Roman" panose="02020603050405020304" pitchFamily="18" charset="0"/>
                          <a:cs typeface="Times New Roman" panose="02020603050405020304" pitchFamily="18" charset="0"/>
                        </a:rPr>
                        <a:t>rofil</a:t>
                      </a:r>
                      <a:r>
                        <a:rPr lang="ro-RO" sz="1400" b="1" dirty="0">
                          <a:solidFill>
                            <a:schemeClr val="tx1"/>
                          </a:solidFill>
                          <a:effectLst/>
                          <a:latin typeface="Times New Roman" panose="02020603050405020304" pitchFamily="18" charset="0"/>
                          <a:cs typeface="Times New Roman" panose="02020603050405020304" pitchFamily="18" charset="0"/>
                        </a:rPr>
                        <a:t> real </a:t>
                      </a:r>
                      <a:endParaRPr lang="en-GB" sz="1400" b="1" dirty="0">
                        <a:solidFill>
                          <a:schemeClr val="tx1"/>
                        </a:solidFill>
                        <a:effectLst/>
                        <a:latin typeface="Times New Roman" panose="02020603050405020304" pitchFamily="18" charset="0"/>
                        <a:cs typeface="Times New Roman" panose="02020603050405020304" pitchFamily="18" charset="0"/>
                      </a:endParaRPr>
                    </a:p>
                    <a:p>
                      <a:pPr marL="68580" indent="-6350" algn="ctr">
                        <a:lnSpc>
                          <a:spcPct val="112000"/>
                        </a:lnSpc>
                        <a:spcAft>
                          <a:spcPts val="0"/>
                        </a:spcAft>
                      </a:pPr>
                      <a:r>
                        <a:rPr lang="ro-RO" sz="1400" b="1" dirty="0">
                          <a:solidFill>
                            <a:schemeClr val="tx1"/>
                          </a:solidFill>
                          <a:effectLst/>
                          <a:latin typeface="Times New Roman" panose="02020603050405020304" pitchFamily="18" charset="0"/>
                          <a:cs typeface="Times New Roman" panose="02020603050405020304" pitchFamily="18" charset="0"/>
                        </a:rPr>
                        <a:t>Matematică-informatică</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a:solidFill>
                            <a:schemeClr val="tx1"/>
                          </a:solidFill>
                          <a:effectLst/>
                          <a:latin typeface="Times New Roman" panose="02020603050405020304" pitchFamily="18" charset="0"/>
                          <a:cs typeface="Times New Roman" panose="02020603050405020304" pitchFamily="18" charset="0"/>
                        </a:rPr>
                        <a:t>1</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err="1">
                          <a:solidFill>
                            <a:schemeClr val="tx1"/>
                          </a:solidFill>
                          <a:effectLst/>
                          <a:latin typeface="Times New Roman" panose="02020603050405020304" pitchFamily="18" charset="0"/>
                          <a:cs typeface="Times New Roman" panose="02020603050405020304" pitchFamily="18" charset="0"/>
                        </a:rPr>
                        <a:t>Prof.Toader</a:t>
                      </a:r>
                      <a:r>
                        <a:rPr lang="ro-RO" sz="1400" b="1" dirty="0">
                          <a:solidFill>
                            <a:schemeClr val="tx1"/>
                          </a:solidFill>
                          <a:effectLst/>
                          <a:latin typeface="Times New Roman" panose="02020603050405020304" pitchFamily="18" charset="0"/>
                          <a:cs typeface="Times New Roman" panose="02020603050405020304" pitchFamily="18" charset="0"/>
                        </a:rPr>
                        <a:t> Cornelia</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extLst>
                  <a:ext uri="{0D108BD9-81ED-4DB2-BD59-A6C34878D82A}">
                    <a16:rowId xmlns:a16="http://schemas.microsoft.com/office/drawing/2014/main" val="1779362358"/>
                  </a:ext>
                </a:extLst>
              </a:tr>
              <a:tr h="600180">
                <a:tc>
                  <a:txBody>
                    <a:bodyPr/>
                    <a:lstStyle/>
                    <a:p>
                      <a:pPr marL="68580" indent="-6350" algn="ctr">
                        <a:lnSpc>
                          <a:spcPct val="112000"/>
                        </a:lnSpc>
                        <a:spcAft>
                          <a:spcPts val="0"/>
                        </a:spcAft>
                      </a:pPr>
                      <a:r>
                        <a:rPr lang="ro-RO" sz="1400" b="1" dirty="0">
                          <a:solidFill>
                            <a:schemeClr val="tx1"/>
                          </a:solidFill>
                          <a:effectLst/>
                          <a:latin typeface="Times New Roman" panose="02020603050405020304" pitchFamily="18" charset="0"/>
                          <a:cs typeface="Times New Roman" panose="02020603050405020304" pitchFamily="18" charset="0"/>
                        </a:rPr>
                        <a:t>Chimie</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a:solidFill>
                            <a:schemeClr val="tx1"/>
                          </a:solidFill>
                          <a:effectLst/>
                          <a:latin typeface="Times New Roman" panose="02020603050405020304" pitchFamily="18" charset="0"/>
                          <a:cs typeface="Times New Roman" panose="02020603050405020304" pitchFamily="18" charset="0"/>
                        </a:rPr>
                        <a:t>Elementele chimice vitale în viața cotidiană</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a:solidFill>
                            <a:schemeClr val="tx1"/>
                          </a:solidFill>
                          <a:effectLst/>
                          <a:latin typeface="Times New Roman" panose="02020603050405020304" pitchFamily="18" charset="0"/>
                          <a:cs typeface="Times New Roman" panose="02020603050405020304" pitchFamily="18" charset="0"/>
                        </a:rPr>
                        <a:t>XII - </a:t>
                      </a:r>
                      <a:r>
                        <a:rPr lang="en-GB" sz="1400" b="1" dirty="0">
                          <a:solidFill>
                            <a:schemeClr val="tx1"/>
                          </a:solidFill>
                          <a:effectLst/>
                          <a:latin typeface="Times New Roman" panose="02020603050405020304" pitchFamily="18" charset="0"/>
                          <a:cs typeface="Times New Roman" panose="02020603050405020304" pitchFamily="18" charset="0"/>
                        </a:rPr>
                        <a:t>P</a:t>
                      </a:r>
                      <a:r>
                        <a:rPr lang="ro-RO" sz="1400" b="1" dirty="0">
                          <a:solidFill>
                            <a:schemeClr val="tx1"/>
                          </a:solidFill>
                          <a:effectLst/>
                          <a:latin typeface="Times New Roman" panose="02020603050405020304" pitchFamily="18" charset="0"/>
                          <a:cs typeface="Times New Roman" panose="02020603050405020304" pitchFamily="18" charset="0"/>
                        </a:rPr>
                        <a:t>rofil real </a:t>
                      </a:r>
                      <a:endParaRPr lang="en-GB" sz="1400" b="1" dirty="0">
                        <a:solidFill>
                          <a:schemeClr val="tx1"/>
                        </a:solidFill>
                        <a:effectLst/>
                        <a:latin typeface="Times New Roman" panose="02020603050405020304" pitchFamily="18" charset="0"/>
                        <a:cs typeface="Times New Roman" panose="02020603050405020304" pitchFamily="18" charset="0"/>
                      </a:endParaRPr>
                    </a:p>
                    <a:p>
                      <a:pPr marL="68580" indent="-6350" algn="ctr">
                        <a:lnSpc>
                          <a:spcPct val="112000"/>
                        </a:lnSpc>
                        <a:spcAft>
                          <a:spcPts val="0"/>
                        </a:spcAft>
                      </a:pPr>
                      <a:r>
                        <a:rPr lang="ro-RO" sz="1400" b="1" dirty="0">
                          <a:solidFill>
                            <a:schemeClr val="tx1"/>
                          </a:solidFill>
                          <a:effectLst/>
                          <a:latin typeface="Times New Roman" panose="02020603050405020304" pitchFamily="18" charset="0"/>
                          <a:cs typeface="Times New Roman" panose="02020603050405020304" pitchFamily="18" charset="0"/>
                        </a:rPr>
                        <a:t>Matematică-informatică</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a:solidFill>
                            <a:schemeClr val="tx1"/>
                          </a:solidFill>
                          <a:effectLst/>
                          <a:latin typeface="Times New Roman" panose="02020603050405020304" pitchFamily="18" charset="0"/>
                          <a:cs typeface="Times New Roman" panose="02020603050405020304" pitchFamily="18" charset="0"/>
                        </a:rPr>
                        <a:t>1</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err="1">
                          <a:solidFill>
                            <a:schemeClr val="tx1"/>
                          </a:solidFill>
                          <a:effectLst/>
                          <a:latin typeface="Times New Roman" panose="02020603050405020304" pitchFamily="18" charset="0"/>
                          <a:cs typeface="Times New Roman" panose="02020603050405020304" pitchFamily="18" charset="0"/>
                        </a:rPr>
                        <a:t>Prof.Toader</a:t>
                      </a:r>
                      <a:r>
                        <a:rPr lang="ro-RO" sz="1400" b="1" dirty="0">
                          <a:solidFill>
                            <a:schemeClr val="tx1"/>
                          </a:solidFill>
                          <a:effectLst/>
                          <a:latin typeface="Times New Roman" panose="02020603050405020304" pitchFamily="18" charset="0"/>
                          <a:cs typeface="Times New Roman" panose="02020603050405020304" pitchFamily="18" charset="0"/>
                        </a:rPr>
                        <a:t> Cornelia</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extLst>
                  <a:ext uri="{0D108BD9-81ED-4DB2-BD59-A6C34878D82A}">
                    <a16:rowId xmlns:a16="http://schemas.microsoft.com/office/drawing/2014/main" val="3951799516"/>
                  </a:ext>
                </a:extLst>
              </a:tr>
              <a:tr h="550487">
                <a:tc>
                  <a:txBody>
                    <a:bodyPr/>
                    <a:lstStyle/>
                    <a:p>
                      <a:pPr marL="68580" indent="-6350" algn="ctr">
                        <a:lnSpc>
                          <a:spcPct val="112000"/>
                        </a:lnSpc>
                        <a:spcAft>
                          <a:spcPts val="0"/>
                        </a:spcAft>
                      </a:pPr>
                      <a:r>
                        <a:rPr lang="ro-RO"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Biologie</a:t>
                      </a:r>
                      <a:r>
                        <a:rPr lang="ro-RO" sz="1400" b="1" baseline="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Educație pentru sănătate</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a:solidFill>
                            <a:schemeClr val="tx1"/>
                          </a:solidFill>
                          <a:effectLst/>
                          <a:latin typeface="Times New Roman" panose="02020603050405020304" pitchFamily="18" charset="0"/>
                          <a:cs typeface="Times New Roman" panose="02020603050405020304" pitchFamily="18" charset="0"/>
                        </a:rPr>
                        <a:t>XI - </a:t>
                      </a:r>
                      <a:r>
                        <a:rPr lang="en-GB" sz="1400" b="1" dirty="0">
                          <a:solidFill>
                            <a:schemeClr val="tx1"/>
                          </a:solidFill>
                          <a:effectLst/>
                          <a:latin typeface="Times New Roman" panose="02020603050405020304" pitchFamily="18" charset="0"/>
                          <a:cs typeface="Times New Roman" panose="02020603050405020304" pitchFamily="18" charset="0"/>
                        </a:rPr>
                        <a:t>P</a:t>
                      </a:r>
                      <a:r>
                        <a:rPr lang="ro-RO" sz="1400" b="1" dirty="0" err="1">
                          <a:solidFill>
                            <a:schemeClr val="tx1"/>
                          </a:solidFill>
                          <a:effectLst/>
                          <a:latin typeface="Times New Roman" panose="02020603050405020304" pitchFamily="18" charset="0"/>
                          <a:cs typeface="Times New Roman" panose="02020603050405020304" pitchFamily="18" charset="0"/>
                        </a:rPr>
                        <a:t>rofil</a:t>
                      </a:r>
                      <a:r>
                        <a:rPr lang="ro-RO" sz="1400" b="1" dirty="0">
                          <a:solidFill>
                            <a:schemeClr val="tx1"/>
                          </a:solidFill>
                          <a:effectLst/>
                          <a:latin typeface="Times New Roman" panose="02020603050405020304" pitchFamily="18" charset="0"/>
                          <a:cs typeface="Times New Roman" panose="02020603050405020304" pitchFamily="18" charset="0"/>
                        </a:rPr>
                        <a:t> real</a:t>
                      </a:r>
                      <a:endParaRPr lang="en-GB" sz="1400" b="1" dirty="0">
                        <a:solidFill>
                          <a:schemeClr val="tx1"/>
                        </a:solidFill>
                        <a:effectLst/>
                        <a:latin typeface="Times New Roman" panose="02020603050405020304" pitchFamily="18" charset="0"/>
                        <a:cs typeface="Times New Roman" panose="02020603050405020304" pitchFamily="18" charset="0"/>
                      </a:endParaRPr>
                    </a:p>
                    <a:p>
                      <a:pPr marL="68580" indent="-6350" algn="ctr">
                        <a:lnSpc>
                          <a:spcPct val="112000"/>
                        </a:lnSpc>
                        <a:spcAft>
                          <a:spcPts val="0"/>
                        </a:spcAft>
                      </a:pPr>
                      <a:r>
                        <a:rPr lang="ro-RO" sz="1400" b="1" dirty="0">
                          <a:solidFill>
                            <a:schemeClr val="tx1"/>
                          </a:solidFill>
                          <a:effectLst/>
                          <a:latin typeface="Times New Roman" panose="02020603050405020304" pitchFamily="18" charset="0"/>
                          <a:cs typeface="Times New Roman" panose="02020603050405020304" pitchFamily="18" charset="0"/>
                        </a:rPr>
                        <a:t> Matematică</a:t>
                      </a:r>
                      <a:r>
                        <a:rPr lang="en-GB" sz="1400" b="1" dirty="0">
                          <a:solidFill>
                            <a:schemeClr val="tx1"/>
                          </a:solidFill>
                          <a:effectLst/>
                          <a:latin typeface="Times New Roman" panose="02020603050405020304" pitchFamily="18" charset="0"/>
                          <a:cs typeface="Times New Roman" panose="02020603050405020304" pitchFamily="18" charset="0"/>
                        </a:rPr>
                        <a:t>-</a:t>
                      </a:r>
                      <a:r>
                        <a:rPr lang="ro-RO" sz="1400" b="1" dirty="0">
                          <a:solidFill>
                            <a:schemeClr val="tx1"/>
                          </a:solidFill>
                          <a:effectLst/>
                          <a:latin typeface="Times New Roman" panose="02020603050405020304" pitchFamily="18" charset="0"/>
                          <a:cs typeface="Times New Roman" panose="02020603050405020304" pitchFamily="18" charset="0"/>
                        </a:rPr>
                        <a:t>informatică</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a:solidFill>
                            <a:schemeClr val="tx1"/>
                          </a:solidFill>
                          <a:effectLst/>
                          <a:latin typeface="Times New Roman" panose="02020603050405020304" pitchFamily="18" charset="0"/>
                          <a:cs typeface="Times New Roman" panose="02020603050405020304" pitchFamily="18" charset="0"/>
                        </a:rPr>
                        <a:t>1</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Prof.Dulman</a:t>
                      </a:r>
                      <a:r>
                        <a:rPr lang="ro-RO"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Raluca</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extLst>
                  <a:ext uri="{0D108BD9-81ED-4DB2-BD59-A6C34878D82A}">
                    <a16:rowId xmlns:a16="http://schemas.microsoft.com/office/drawing/2014/main" val="3391439149"/>
                  </a:ext>
                </a:extLst>
              </a:tr>
              <a:tr h="504141">
                <a:tc>
                  <a:txBody>
                    <a:bodyPr/>
                    <a:lstStyle/>
                    <a:p>
                      <a:pPr marL="68580" indent="-6350" algn="ctr">
                        <a:lnSpc>
                          <a:spcPct val="112000"/>
                        </a:lnSpc>
                        <a:spcAft>
                          <a:spcPts val="0"/>
                        </a:spcAft>
                      </a:pPr>
                      <a:r>
                        <a:rPr lang="ro-RO" sz="1400" b="1" dirty="0">
                          <a:solidFill>
                            <a:schemeClr val="tx1"/>
                          </a:solidFill>
                          <a:effectLst/>
                          <a:latin typeface="Times New Roman" panose="02020603050405020304" pitchFamily="18" charset="0"/>
                          <a:cs typeface="Times New Roman" panose="02020603050405020304" pitchFamily="18" charset="0"/>
                        </a:rPr>
                        <a:t>Biologie</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a:solidFill>
                            <a:schemeClr val="tx1"/>
                          </a:solidFill>
                          <a:effectLst/>
                          <a:latin typeface="Times New Roman" panose="02020603050405020304" pitchFamily="18" charset="0"/>
                          <a:cs typeface="Times New Roman" panose="02020603050405020304" pitchFamily="18" charset="0"/>
                        </a:rPr>
                        <a:t>Educație pentru sănătate</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a:solidFill>
                            <a:schemeClr val="tx1"/>
                          </a:solidFill>
                          <a:effectLst/>
                          <a:latin typeface="Times New Roman" panose="02020603050405020304" pitchFamily="18" charset="0"/>
                          <a:cs typeface="Times New Roman" panose="02020603050405020304" pitchFamily="18" charset="0"/>
                        </a:rPr>
                        <a:t>XII - Profil real </a:t>
                      </a:r>
                      <a:endParaRPr lang="en-GB" sz="1400" b="1" dirty="0">
                        <a:solidFill>
                          <a:schemeClr val="tx1"/>
                        </a:solidFill>
                        <a:effectLst/>
                        <a:latin typeface="Times New Roman" panose="02020603050405020304" pitchFamily="18" charset="0"/>
                        <a:cs typeface="Times New Roman" panose="02020603050405020304" pitchFamily="18" charset="0"/>
                      </a:endParaRPr>
                    </a:p>
                    <a:p>
                      <a:pPr marL="68580" indent="-6350" algn="ctr">
                        <a:lnSpc>
                          <a:spcPct val="112000"/>
                        </a:lnSpc>
                        <a:spcAft>
                          <a:spcPts val="0"/>
                        </a:spcAft>
                      </a:pPr>
                      <a:r>
                        <a:rPr lang="ro-RO" sz="1400" b="1" dirty="0">
                          <a:solidFill>
                            <a:schemeClr val="tx1"/>
                          </a:solidFill>
                          <a:effectLst/>
                          <a:latin typeface="Times New Roman" panose="02020603050405020304" pitchFamily="18" charset="0"/>
                          <a:cs typeface="Times New Roman" panose="02020603050405020304" pitchFamily="18" charset="0"/>
                        </a:rPr>
                        <a:t>Matematică-informatică</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a:solidFill>
                            <a:schemeClr val="tx1"/>
                          </a:solidFill>
                          <a:effectLst/>
                          <a:latin typeface="Times New Roman" panose="02020603050405020304" pitchFamily="18" charset="0"/>
                          <a:cs typeface="Times New Roman" panose="02020603050405020304" pitchFamily="18" charset="0"/>
                        </a:rPr>
                        <a:t>1</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tc>
                  <a:txBody>
                    <a:bodyPr/>
                    <a:lstStyle/>
                    <a:p>
                      <a:pPr marL="68580" indent="-6350" algn="ctr">
                        <a:lnSpc>
                          <a:spcPct val="112000"/>
                        </a:lnSpc>
                        <a:spcAft>
                          <a:spcPts val="0"/>
                        </a:spcAft>
                      </a:pPr>
                      <a:r>
                        <a:rPr lang="ro-RO" sz="1400" b="1" dirty="0" err="1">
                          <a:solidFill>
                            <a:schemeClr val="tx1"/>
                          </a:solidFill>
                          <a:effectLst/>
                          <a:latin typeface="Times New Roman" panose="02020603050405020304" pitchFamily="18" charset="0"/>
                          <a:cs typeface="Times New Roman" panose="02020603050405020304" pitchFamily="18" charset="0"/>
                        </a:rPr>
                        <a:t>Prof.Dulman</a:t>
                      </a:r>
                      <a:r>
                        <a:rPr lang="ro-RO" sz="1400" b="1" dirty="0">
                          <a:solidFill>
                            <a:schemeClr val="tx1"/>
                          </a:solidFill>
                          <a:effectLst/>
                          <a:latin typeface="Times New Roman" panose="02020603050405020304" pitchFamily="18" charset="0"/>
                          <a:cs typeface="Times New Roman" panose="02020603050405020304" pitchFamily="18" charset="0"/>
                        </a:rPr>
                        <a:t> Raluca</a:t>
                      </a:r>
                      <a:endParaRPr lang="en-US" sz="14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34" marR="57634" marT="0" marB="0" anchor="ctr"/>
                </a:tc>
                <a:extLst>
                  <a:ext uri="{0D108BD9-81ED-4DB2-BD59-A6C34878D82A}">
                    <a16:rowId xmlns:a16="http://schemas.microsoft.com/office/drawing/2014/main" val="3602640397"/>
                  </a:ext>
                </a:extLst>
              </a:tr>
              <a:tr h="446480">
                <a:tc>
                  <a:txBody>
                    <a:bodyPr/>
                    <a:lstStyle/>
                    <a:p>
                      <a:pPr marL="68580" indent="-6350" algn="ctr" defTabSz="457200" rtl="0" eaLnBrk="1" latinLnBrk="0" hangingPunct="1">
                        <a:lnSpc>
                          <a:spcPct val="112000"/>
                        </a:lnSpc>
                        <a:spcAft>
                          <a:spcPts val="0"/>
                        </a:spcAft>
                      </a:pPr>
                      <a:r>
                        <a:rPr lang="ro-RO" sz="1400" b="1" kern="1200" dirty="0">
                          <a:solidFill>
                            <a:schemeClr val="tx1"/>
                          </a:solidFill>
                          <a:effectLst/>
                          <a:latin typeface="Times New Roman" panose="02020603050405020304" pitchFamily="18" charset="0"/>
                          <a:ea typeface="+mn-ea"/>
                          <a:cs typeface="Times New Roman" panose="02020603050405020304" pitchFamily="18" charset="0"/>
                        </a:rPr>
                        <a:t>Informatică</a:t>
                      </a:r>
                      <a:endParaRPr lang="en-US" sz="1400" b="1" kern="1200" dirty="0">
                        <a:solidFill>
                          <a:schemeClr val="tx1"/>
                        </a:solidFill>
                        <a:effectLst/>
                        <a:latin typeface="Times New Roman" panose="02020603050405020304" pitchFamily="18" charset="0"/>
                        <a:ea typeface="+mn-ea"/>
                        <a:cs typeface="Times New Roman" panose="02020603050405020304" pitchFamily="18" charset="0"/>
                      </a:endParaRPr>
                    </a:p>
                  </a:txBody>
                  <a:tcPr marL="57634" marR="57634" marT="0" marB="0" anchor="ctr"/>
                </a:tc>
                <a:tc>
                  <a:txBody>
                    <a:bodyPr/>
                    <a:lstStyle/>
                    <a:p>
                      <a:pPr marL="68580" indent="-6350" algn="ctr" defTabSz="457200" rtl="0" eaLnBrk="1" latinLnBrk="0" hangingPunct="1">
                        <a:lnSpc>
                          <a:spcPct val="112000"/>
                        </a:lnSpc>
                        <a:spcAft>
                          <a:spcPts val="0"/>
                        </a:spcAft>
                      </a:pPr>
                      <a:r>
                        <a:rPr lang="ro-RO" sz="1400" b="1" kern="1200" dirty="0">
                          <a:solidFill>
                            <a:schemeClr val="tx1"/>
                          </a:solidFill>
                          <a:effectLst/>
                          <a:latin typeface="Times New Roman" panose="02020603050405020304" pitchFamily="18" charset="0"/>
                          <a:ea typeface="+mn-ea"/>
                          <a:cs typeface="Times New Roman" panose="02020603050405020304" pitchFamily="18" charset="0"/>
                        </a:rPr>
                        <a:t>Informatică aplicată</a:t>
                      </a:r>
                      <a:endParaRPr lang="en-US" sz="1400" b="1" kern="1200" dirty="0">
                        <a:solidFill>
                          <a:schemeClr val="tx1"/>
                        </a:solidFill>
                        <a:effectLst/>
                        <a:latin typeface="Times New Roman" panose="02020603050405020304" pitchFamily="18" charset="0"/>
                        <a:ea typeface="+mn-ea"/>
                        <a:cs typeface="Times New Roman" panose="02020603050405020304" pitchFamily="18" charset="0"/>
                      </a:endParaRPr>
                    </a:p>
                  </a:txBody>
                  <a:tcPr marL="57634" marR="57634" marT="0" marB="0" anchor="ctr"/>
                </a:tc>
                <a:tc>
                  <a:txBody>
                    <a:bodyPr/>
                    <a:lstStyle/>
                    <a:p>
                      <a:pPr marL="68580" indent="-6350" algn="ctr" defTabSz="457200" rtl="0" eaLnBrk="1" latinLnBrk="0" hangingPunct="1">
                        <a:lnSpc>
                          <a:spcPct val="112000"/>
                        </a:lnSpc>
                        <a:spcAft>
                          <a:spcPts val="0"/>
                        </a:spcAft>
                      </a:pPr>
                      <a:r>
                        <a:rPr lang="ro-RO" sz="1400" b="1" kern="1200" dirty="0">
                          <a:solidFill>
                            <a:schemeClr val="tx1"/>
                          </a:solidFill>
                          <a:effectLst/>
                          <a:latin typeface="Times New Roman" panose="02020603050405020304" pitchFamily="18" charset="0"/>
                          <a:ea typeface="+mn-ea"/>
                          <a:cs typeface="Times New Roman" panose="02020603050405020304" pitchFamily="18" charset="0"/>
                        </a:rPr>
                        <a:t>XI</a:t>
                      </a:r>
                      <a:r>
                        <a:rPr lang="en-US" sz="1400" b="1" kern="1200" dirty="0">
                          <a:solidFill>
                            <a:schemeClr val="tx1"/>
                          </a:solidFill>
                          <a:effectLst/>
                          <a:latin typeface="Times New Roman" panose="02020603050405020304" pitchFamily="18" charset="0"/>
                          <a:ea typeface="+mn-ea"/>
                          <a:cs typeface="Times New Roman" panose="02020603050405020304" pitchFamily="18" charset="0"/>
                        </a:rPr>
                        <a:t> - </a:t>
                      </a:r>
                      <a:r>
                        <a:rPr lang="ro-RO" sz="1400" b="1" kern="1200" dirty="0">
                          <a:solidFill>
                            <a:schemeClr val="tx1"/>
                          </a:solidFill>
                          <a:effectLst/>
                          <a:latin typeface="Times New Roman" panose="02020603050405020304" pitchFamily="18" charset="0"/>
                          <a:ea typeface="+mn-ea"/>
                          <a:cs typeface="Times New Roman" panose="02020603050405020304" pitchFamily="18" charset="0"/>
                        </a:rPr>
                        <a:t>Profil real </a:t>
                      </a:r>
                      <a:endParaRPr lang="en-GB" sz="1400" b="1" kern="1200" dirty="0">
                        <a:solidFill>
                          <a:schemeClr val="tx1"/>
                        </a:solidFill>
                        <a:effectLst/>
                        <a:latin typeface="Times New Roman" panose="02020603050405020304" pitchFamily="18" charset="0"/>
                        <a:ea typeface="+mn-ea"/>
                        <a:cs typeface="Times New Roman" panose="02020603050405020304" pitchFamily="18" charset="0"/>
                      </a:endParaRPr>
                    </a:p>
                    <a:p>
                      <a:pPr marL="68580" indent="-6350" algn="ctr" defTabSz="457200" rtl="0" eaLnBrk="1" latinLnBrk="0" hangingPunct="1">
                        <a:lnSpc>
                          <a:spcPct val="112000"/>
                        </a:lnSpc>
                        <a:spcAft>
                          <a:spcPts val="0"/>
                        </a:spcAft>
                      </a:pPr>
                      <a:r>
                        <a:rPr lang="ro-RO" sz="1400" b="1" kern="1200" dirty="0">
                          <a:solidFill>
                            <a:schemeClr val="tx1"/>
                          </a:solidFill>
                          <a:effectLst/>
                          <a:latin typeface="Times New Roman" panose="02020603050405020304" pitchFamily="18" charset="0"/>
                          <a:ea typeface="+mn-ea"/>
                          <a:cs typeface="Times New Roman" panose="02020603050405020304" pitchFamily="18" charset="0"/>
                        </a:rPr>
                        <a:t>Matematică-informatică</a:t>
                      </a:r>
                      <a:endParaRPr lang="en-US" sz="1400" b="1" kern="1200" dirty="0">
                        <a:solidFill>
                          <a:schemeClr val="tx1"/>
                        </a:solidFill>
                        <a:effectLst/>
                        <a:latin typeface="Times New Roman" panose="02020603050405020304" pitchFamily="18" charset="0"/>
                        <a:ea typeface="+mn-ea"/>
                        <a:cs typeface="Times New Roman" panose="02020603050405020304" pitchFamily="18" charset="0"/>
                      </a:endParaRPr>
                    </a:p>
                  </a:txBody>
                  <a:tcPr marL="57634" marR="57634" marT="0" marB="0" anchor="ctr"/>
                </a:tc>
                <a:tc>
                  <a:txBody>
                    <a:bodyPr/>
                    <a:lstStyle/>
                    <a:p>
                      <a:pPr marL="68580" indent="-6350" algn="ctr" defTabSz="457200" rtl="0" eaLnBrk="1" latinLnBrk="0" hangingPunct="1">
                        <a:lnSpc>
                          <a:spcPct val="112000"/>
                        </a:lnSpc>
                        <a:spcAft>
                          <a:spcPts val="0"/>
                        </a:spcAft>
                      </a:pPr>
                      <a:r>
                        <a:rPr lang="ro-RO" sz="1400" b="1" kern="1200" dirty="0">
                          <a:solidFill>
                            <a:schemeClr val="tx1"/>
                          </a:solidFill>
                          <a:effectLst/>
                          <a:latin typeface="Times New Roman" panose="02020603050405020304" pitchFamily="18" charset="0"/>
                          <a:ea typeface="+mn-ea"/>
                          <a:cs typeface="Times New Roman" panose="02020603050405020304" pitchFamily="18" charset="0"/>
                        </a:rPr>
                        <a:t>1</a:t>
                      </a:r>
                      <a:endParaRPr lang="en-US" sz="1400" b="1" kern="1200" dirty="0">
                        <a:solidFill>
                          <a:schemeClr val="tx1"/>
                        </a:solidFill>
                        <a:effectLst/>
                        <a:latin typeface="Times New Roman" panose="02020603050405020304" pitchFamily="18" charset="0"/>
                        <a:ea typeface="+mn-ea"/>
                        <a:cs typeface="Times New Roman" panose="02020603050405020304" pitchFamily="18" charset="0"/>
                      </a:endParaRPr>
                    </a:p>
                  </a:txBody>
                  <a:tcPr marL="57634" marR="57634" marT="0" marB="0" anchor="ctr"/>
                </a:tc>
                <a:tc>
                  <a:txBody>
                    <a:bodyPr/>
                    <a:lstStyle/>
                    <a:p>
                      <a:pPr marL="68580" indent="-6350" algn="ctr" defTabSz="457200" rtl="0" eaLnBrk="1" latinLnBrk="0" hangingPunct="1">
                        <a:lnSpc>
                          <a:spcPct val="112000"/>
                        </a:lnSpc>
                        <a:spcAft>
                          <a:spcPts val="0"/>
                        </a:spcAft>
                      </a:pPr>
                      <a:r>
                        <a:rPr lang="ro-RO" sz="1400" b="1" kern="1200" dirty="0" err="1">
                          <a:solidFill>
                            <a:schemeClr val="tx1"/>
                          </a:solidFill>
                          <a:effectLst/>
                          <a:latin typeface="Times New Roman" panose="02020603050405020304" pitchFamily="18" charset="0"/>
                          <a:ea typeface="+mn-ea"/>
                          <a:cs typeface="Times New Roman" panose="02020603050405020304" pitchFamily="18" charset="0"/>
                        </a:rPr>
                        <a:t>Prof.Dogaru</a:t>
                      </a:r>
                      <a:r>
                        <a:rPr lang="ro-RO" sz="1400" b="1" kern="1200" dirty="0">
                          <a:solidFill>
                            <a:schemeClr val="tx1"/>
                          </a:solidFill>
                          <a:effectLst/>
                          <a:latin typeface="Times New Roman" panose="02020603050405020304" pitchFamily="18" charset="0"/>
                          <a:ea typeface="+mn-ea"/>
                          <a:cs typeface="Times New Roman" panose="02020603050405020304" pitchFamily="18" charset="0"/>
                        </a:rPr>
                        <a:t> Dan Romulus</a:t>
                      </a:r>
                      <a:endParaRPr lang="en-US" sz="1400" b="1" kern="1200" dirty="0">
                        <a:solidFill>
                          <a:schemeClr val="tx1"/>
                        </a:solidFill>
                        <a:effectLst/>
                        <a:latin typeface="Times New Roman" panose="02020603050405020304" pitchFamily="18" charset="0"/>
                        <a:ea typeface="+mn-ea"/>
                        <a:cs typeface="Times New Roman" panose="02020603050405020304" pitchFamily="18" charset="0"/>
                      </a:endParaRPr>
                    </a:p>
                  </a:txBody>
                  <a:tcPr marL="57634" marR="57634" marT="0" marB="0" anchor="ctr"/>
                </a:tc>
                <a:extLst>
                  <a:ext uri="{0D108BD9-81ED-4DB2-BD59-A6C34878D82A}">
                    <a16:rowId xmlns:a16="http://schemas.microsoft.com/office/drawing/2014/main" val="3339635753"/>
                  </a:ext>
                </a:extLst>
              </a:tr>
            </a:tbl>
          </a:graphicData>
        </a:graphic>
      </p:graphicFrame>
    </p:spTree>
    <p:extLst>
      <p:ext uri="{BB962C8B-B14F-4D97-AF65-F5344CB8AC3E}">
        <p14:creationId xmlns:p14="http://schemas.microsoft.com/office/powerpoint/2010/main" val="3761717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4A33DB17-69C2-4186-8BD9-FE0EE0CBD989}"/>
              </a:ext>
            </a:extLst>
          </p:cNvPr>
          <p:cNvSpPr>
            <a:spLocks noGrp="1"/>
          </p:cNvSpPr>
          <p:nvPr>
            <p:ph type="title"/>
          </p:nvPr>
        </p:nvSpPr>
        <p:spPr>
          <a:xfrm>
            <a:off x="3478924" y="220717"/>
            <a:ext cx="8025688" cy="726061"/>
          </a:xfrm>
        </p:spPr>
        <p:txBody>
          <a:bodyPr/>
          <a:lstStyle/>
          <a:p>
            <a:pPr algn="ctr"/>
            <a:r>
              <a:rPr lang="ro-RO" b="1" dirty="0">
                <a:solidFill>
                  <a:srgbClr val="C00000"/>
                </a:solidFill>
                <a:latin typeface="Comic Sans MS" panose="030F0702030302020204" pitchFamily="66" charset="0"/>
              </a:rPr>
              <a:t>OFERTA ȘCOLARĂ – CDL-uri</a:t>
            </a:r>
            <a:endParaRPr lang="ro-RO" dirty="0"/>
          </a:p>
        </p:txBody>
      </p:sp>
      <p:graphicFrame>
        <p:nvGraphicFramePr>
          <p:cNvPr id="4" name="Substituent conținut 3">
            <a:extLst>
              <a:ext uri="{FF2B5EF4-FFF2-40B4-BE49-F238E27FC236}">
                <a16:creationId xmlns:a16="http://schemas.microsoft.com/office/drawing/2014/main" id="{AB2CA665-6514-4C11-8ED1-EA00E85ECE8C}"/>
              </a:ext>
            </a:extLst>
          </p:cNvPr>
          <p:cNvGraphicFramePr>
            <a:graphicFrameLocks noGrp="1"/>
          </p:cNvGraphicFramePr>
          <p:nvPr>
            <p:ph idx="1"/>
            <p:extLst>
              <p:ext uri="{D42A27DB-BD31-4B8C-83A1-F6EECF244321}">
                <p14:modId xmlns:p14="http://schemas.microsoft.com/office/powerpoint/2010/main" val="741751154"/>
              </p:ext>
            </p:extLst>
          </p:nvPr>
        </p:nvGraphicFramePr>
        <p:xfrm>
          <a:off x="2554014" y="861847"/>
          <a:ext cx="8761528" cy="5633547"/>
        </p:xfrm>
        <a:graphic>
          <a:graphicData uri="http://schemas.openxmlformats.org/drawingml/2006/table">
            <a:tbl>
              <a:tblPr firstRow="1" bandRow="1">
                <a:tableStyleId>{5C22544A-7EE6-4342-B048-85BDC9FD1C3A}</a:tableStyleId>
              </a:tblPr>
              <a:tblGrid>
                <a:gridCol w="2190382">
                  <a:extLst>
                    <a:ext uri="{9D8B030D-6E8A-4147-A177-3AD203B41FA5}">
                      <a16:colId xmlns:a16="http://schemas.microsoft.com/office/drawing/2014/main" val="2322258438"/>
                    </a:ext>
                  </a:extLst>
                </a:gridCol>
                <a:gridCol w="2190382">
                  <a:extLst>
                    <a:ext uri="{9D8B030D-6E8A-4147-A177-3AD203B41FA5}">
                      <a16:colId xmlns:a16="http://schemas.microsoft.com/office/drawing/2014/main" val="944613678"/>
                    </a:ext>
                  </a:extLst>
                </a:gridCol>
                <a:gridCol w="2190382">
                  <a:extLst>
                    <a:ext uri="{9D8B030D-6E8A-4147-A177-3AD203B41FA5}">
                      <a16:colId xmlns:a16="http://schemas.microsoft.com/office/drawing/2014/main" val="606211212"/>
                    </a:ext>
                  </a:extLst>
                </a:gridCol>
                <a:gridCol w="2190382">
                  <a:extLst>
                    <a:ext uri="{9D8B030D-6E8A-4147-A177-3AD203B41FA5}">
                      <a16:colId xmlns:a16="http://schemas.microsoft.com/office/drawing/2014/main" val="2528657811"/>
                    </a:ext>
                  </a:extLst>
                </a:gridCol>
              </a:tblGrid>
              <a:tr h="625509">
                <a:tc>
                  <a:txBody>
                    <a:bodyPr/>
                    <a:lstStyle/>
                    <a:p>
                      <a:pPr marL="68580" indent="-6350" algn="l">
                        <a:lnSpc>
                          <a:spcPct val="112000"/>
                        </a:lnSpc>
                        <a:spcAft>
                          <a:spcPts val="1000"/>
                        </a:spcAft>
                      </a:pPr>
                      <a:r>
                        <a:rPr lang="ro-RO" sz="1400" b="1" dirty="0">
                          <a:effectLst/>
                        </a:rPr>
                        <a:t>1. Tehnic / Mecanică</a:t>
                      </a:r>
                      <a:endParaRPr lang="en-US"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l">
                        <a:lnSpc>
                          <a:spcPct val="112000"/>
                        </a:lnSpc>
                        <a:spcAft>
                          <a:spcPts val="1000"/>
                        </a:spcAft>
                      </a:pPr>
                      <a:r>
                        <a:rPr lang="ro-RO" sz="1200" b="1" dirty="0">
                          <a:effectLst/>
                        </a:rPr>
                        <a:t>Tehnician prelucrări pe mașini cu comandă numerică</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ctr">
                        <a:lnSpc>
                          <a:spcPct val="150000"/>
                        </a:lnSpc>
                        <a:spcAft>
                          <a:spcPts val="0"/>
                        </a:spcAft>
                      </a:pPr>
                      <a:r>
                        <a:rPr lang="ro-RO" sz="1200" b="1" dirty="0">
                          <a:effectLst/>
                        </a:rPr>
                        <a:t>a IX – a</a:t>
                      </a:r>
                      <a:endParaRPr lang="en-US" sz="1200" b="1" dirty="0">
                        <a:effectLst/>
                      </a:endParaRPr>
                    </a:p>
                    <a:p>
                      <a:pPr marL="68580" indent="-6350" algn="ctr">
                        <a:lnSpc>
                          <a:spcPct val="150000"/>
                        </a:lnSpc>
                        <a:spcAft>
                          <a:spcPts val="0"/>
                        </a:spcAft>
                      </a:pPr>
                      <a:r>
                        <a:rPr lang="ro-RO" sz="1200" b="1" dirty="0">
                          <a:effectLst/>
                        </a:rPr>
                        <a:t>LICEU</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l">
                        <a:lnSpc>
                          <a:spcPct val="112000"/>
                        </a:lnSpc>
                        <a:spcAft>
                          <a:spcPts val="1000"/>
                        </a:spcAft>
                      </a:pPr>
                      <a:r>
                        <a:rPr lang="ro-RO" sz="1200" b="1" dirty="0">
                          <a:effectLst/>
                        </a:rPr>
                        <a:t>Noțiuni de bază pentru fabricarea pieselor de precizie</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extLst>
                  <a:ext uri="{0D108BD9-81ED-4DB2-BD59-A6C34878D82A}">
                    <a16:rowId xmlns:a16="http://schemas.microsoft.com/office/drawing/2014/main" val="2014179646"/>
                  </a:ext>
                </a:extLst>
              </a:tr>
              <a:tr h="834673">
                <a:tc>
                  <a:txBody>
                    <a:bodyPr/>
                    <a:lstStyle/>
                    <a:p>
                      <a:pPr marL="68580" indent="-6350" algn="l">
                        <a:lnSpc>
                          <a:spcPct val="112000"/>
                        </a:lnSpc>
                        <a:spcAft>
                          <a:spcPts val="1000"/>
                        </a:spcAft>
                      </a:pPr>
                      <a:r>
                        <a:rPr lang="ro-RO" sz="1400" b="1" dirty="0">
                          <a:effectLst/>
                        </a:rPr>
                        <a:t>2. Tehnic / Electric</a:t>
                      </a:r>
                      <a:endParaRPr lang="en-US"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l">
                        <a:lnSpc>
                          <a:spcPct val="112000"/>
                        </a:lnSpc>
                        <a:spcAft>
                          <a:spcPts val="1000"/>
                        </a:spcAft>
                      </a:pPr>
                      <a:r>
                        <a:rPr lang="ro-RO" sz="1200" b="1" dirty="0">
                          <a:effectLst/>
                        </a:rPr>
                        <a:t>Tehnician electrician electronist auto</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ctr">
                        <a:lnSpc>
                          <a:spcPct val="150000"/>
                        </a:lnSpc>
                        <a:spcAft>
                          <a:spcPts val="0"/>
                        </a:spcAft>
                      </a:pPr>
                      <a:r>
                        <a:rPr lang="ro-RO" sz="1200" b="1" dirty="0">
                          <a:effectLst/>
                        </a:rPr>
                        <a:t>a IX – a</a:t>
                      </a:r>
                      <a:r>
                        <a:rPr lang="en-GB" sz="1200" b="1" dirty="0">
                          <a:effectLst/>
                        </a:rPr>
                        <a:t> </a:t>
                      </a:r>
                    </a:p>
                    <a:p>
                      <a:pPr marL="68580" indent="-6350" algn="ctr">
                        <a:lnSpc>
                          <a:spcPct val="150000"/>
                        </a:lnSpc>
                        <a:spcAft>
                          <a:spcPts val="0"/>
                        </a:spcAft>
                      </a:pPr>
                      <a:r>
                        <a:rPr lang="en-GB" sz="1200" b="1" dirty="0">
                          <a:effectLst/>
                        </a:rPr>
                        <a:t> </a:t>
                      </a:r>
                      <a:r>
                        <a:rPr lang="ro-RO" sz="1200" b="1" dirty="0">
                          <a:effectLst/>
                        </a:rPr>
                        <a:t>LICEU</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l">
                        <a:lnSpc>
                          <a:spcPct val="112000"/>
                        </a:lnSpc>
                        <a:spcAft>
                          <a:spcPts val="1000"/>
                        </a:spcAft>
                      </a:pPr>
                      <a:r>
                        <a:rPr lang="ro-RO" sz="1200" b="1" dirty="0">
                          <a:effectLst/>
                        </a:rPr>
                        <a:t>Tehnologii de lăcătușerie  în repararea și întreținerea autoturismului</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extLst>
                  <a:ext uri="{0D108BD9-81ED-4DB2-BD59-A6C34878D82A}">
                    <a16:rowId xmlns:a16="http://schemas.microsoft.com/office/drawing/2014/main" val="1724412937"/>
                  </a:ext>
                </a:extLst>
              </a:tr>
              <a:tr h="834673">
                <a:tc>
                  <a:txBody>
                    <a:bodyPr/>
                    <a:lstStyle/>
                    <a:p>
                      <a:pPr marL="68580" indent="-6350" algn="l">
                        <a:lnSpc>
                          <a:spcPct val="112000"/>
                        </a:lnSpc>
                        <a:spcAft>
                          <a:spcPts val="1000"/>
                        </a:spcAft>
                      </a:pPr>
                      <a:r>
                        <a:rPr lang="ro-RO" sz="1400" b="1" dirty="0">
                          <a:effectLst/>
                        </a:rPr>
                        <a:t>3. Tehnic / Mecanică</a:t>
                      </a:r>
                      <a:endParaRPr lang="en-US"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l">
                        <a:lnSpc>
                          <a:spcPct val="112000"/>
                        </a:lnSpc>
                        <a:spcAft>
                          <a:spcPts val="1000"/>
                        </a:spcAft>
                      </a:pPr>
                      <a:r>
                        <a:rPr lang="ro-RO" sz="1200" b="1" dirty="0">
                          <a:effectLst/>
                        </a:rPr>
                        <a:t>Tehnician prelucrări pe mașini cu comandă numerică</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ctr">
                        <a:lnSpc>
                          <a:spcPct val="150000"/>
                        </a:lnSpc>
                        <a:spcAft>
                          <a:spcPts val="0"/>
                        </a:spcAft>
                      </a:pPr>
                      <a:r>
                        <a:rPr lang="ro-RO" sz="1200" b="1" dirty="0">
                          <a:effectLst/>
                        </a:rPr>
                        <a:t>a  X – a</a:t>
                      </a:r>
                      <a:endParaRPr lang="en-US" sz="1200" b="1" dirty="0">
                        <a:effectLst/>
                      </a:endParaRPr>
                    </a:p>
                    <a:p>
                      <a:pPr marL="68580" indent="-6350" algn="ctr">
                        <a:lnSpc>
                          <a:spcPct val="150000"/>
                        </a:lnSpc>
                        <a:spcAft>
                          <a:spcPts val="0"/>
                        </a:spcAft>
                      </a:pPr>
                      <a:r>
                        <a:rPr lang="ro-RO" sz="1200" b="1" dirty="0">
                          <a:effectLst/>
                        </a:rPr>
                        <a:t>LICEU</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l">
                        <a:lnSpc>
                          <a:spcPct val="112000"/>
                        </a:lnSpc>
                        <a:spcAft>
                          <a:spcPts val="1000"/>
                        </a:spcAft>
                      </a:pPr>
                      <a:r>
                        <a:rPr lang="ro-RO" sz="1200" b="1" dirty="0">
                          <a:effectLst/>
                        </a:rPr>
                        <a:t>Precizia prelucrărilor mecanice</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extLst>
                  <a:ext uri="{0D108BD9-81ED-4DB2-BD59-A6C34878D82A}">
                    <a16:rowId xmlns:a16="http://schemas.microsoft.com/office/drawing/2014/main" val="873414922"/>
                  </a:ext>
                </a:extLst>
              </a:tr>
              <a:tr h="834673">
                <a:tc>
                  <a:txBody>
                    <a:bodyPr/>
                    <a:lstStyle/>
                    <a:p>
                      <a:pPr marL="68580" indent="-6350" algn="l">
                        <a:lnSpc>
                          <a:spcPct val="112000"/>
                        </a:lnSpc>
                        <a:spcAft>
                          <a:spcPts val="1000"/>
                        </a:spcAft>
                      </a:pPr>
                      <a:r>
                        <a:rPr lang="ro-RO" sz="1400" b="1" dirty="0">
                          <a:effectLst/>
                        </a:rPr>
                        <a:t>4. Tehnic / Electric</a:t>
                      </a:r>
                      <a:endParaRPr lang="en-US"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l">
                        <a:lnSpc>
                          <a:spcPct val="112000"/>
                        </a:lnSpc>
                        <a:spcAft>
                          <a:spcPts val="1000"/>
                        </a:spcAft>
                      </a:pPr>
                      <a:r>
                        <a:rPr lang="ro-RO" sz="1200" b="1" dirty="0">
                          <a:effectLst/>
                        </a:rPr>
                        <a:t>Tehnician electrician electronist auto</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ctr">
                        <a:lnSpc>
                          <a:spcPct val="150000"/>
                        </a:lnSpc>
                        <a:spcAft>
                          <a:spcPts val="0"/>
                        </a:spcAft>
                      </a:pPr>
                      <a:r>
                        <a:rPr lang="ro-RO" sz="1200" b="1" dirty="0">
                          <a:effectLst/>
                        </a:rPr>
                        <a:t>a  X – a</a:t>
                      </a:r>
                      <a:endParaRPr lang="en-US" sz="1200" b="1" dirty="0">
                        <a:effectLst/>
                      </a:endParaRPr>
                    </a:p>
                    <a:p>
                      <a:pPr marL="68580" indent="-6350" algn="ctr">
                        <a:lnSpc>
                          <a:spcPct val="150000"/>
                        </a:lnSpc>
                        <a:spcAft>
                          <a:spcPts val="0"/>
                        </a:spcAft>
                      </a:pPr>
                      <a:r>
                        <a:rPr lang="ro-RO" sz="1200" b="1" dirty="0">
                          <a:effectLst/>
                        </a:rPr>
                        <a:t>LICEU</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l">
                        <a:lnSpc>
                          <a:spcPct val="112000"/>
                        </a:lnSpc>
                        <a:spcAft>
                          <a:spcPts val="1000"/>
                        </a:spcAft>
                      </a:pPr>
                      <a:r>
                        <a:rPr lang="ro-RO" sz="1200" b="1" dirty="0">
                          <a:effectLst/>
                        </a:rPr>
                        <a:t>Circuite electrice specifice automobilului</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extLst>
                  <a:ext uri="{0D108BD9-81ED-4DB2-BD59-A6C34878D82A}">
                    <a16:rowId xmlns:a16="http://schemas.microsoft.com/office/drawing/2014/main" val="4275679860"/>
                  </a:ext>
                </a:extLst>
              </a:tr>
              <a:tr h="834673">
                <a:tc>
                  <a:txBody>
                    <a:bodyPr/>
                    <a:lstStyle/>
                    <a:p>
                      <a:pPr marL="68580" indent="-6350" algn="l">
                        <a:lnSpc>
                          <a:spcPct val="112000"/>
                        </a:lnSpc>
                        <a:spcAft>
                          <a:spcPts val="1000"/>
                        </a:spcAft>
                      </a:pPr>
                      <a:r>
                        <a:rPr lang="ro-RO" sz="1400" b="1" dirty="0">
                          <a:effectLst/>
                        </a:rPr>
                        <a:t>5. Mecanică</a:t>
                      </a:r>
                      <a:endParaRPr lang="en-US"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l">
                        <a:lnSpc>
                          <a:spcPct val="112000"/>
                        </a:lnSpc>
                        <a:spcAft>
                          <a:spcPts val="1000"/>
                        </a:spcAft>
                      </a:pPr>
                      <a:r>
                        <a:rPr lang="ro-RO" sz="1200" b="1" dirty="0">
                          <a:effectLst/>
                        </a:rPr>
                        <a:t>Mecanic auto</a:t>
                      </a:r>
                      <a:endParaRPr lang="en-US" sz="1200" b="1" dirty="0">
                        <a:effectLst/>
                      </a:endParaRPr>
                    </a:p>
                    <a:p>
                      <a:pPr marL="68580" indent="-6350" algn="l">
                        <a:lnSpc>
                          <a:spcPct val="112000"/>
                        </a:lnSpc>
                        <a:spcAft>
                          <a:spcPts val="1000"/>
                        </a:spcAft>
                      </a:pPr>
                      <a:r>
                        <a:rPr lang="ro-RO" sz="1200" b="1" dirty="0">
                          <a:effectLst/>
                        </a:rPr>
                        <a:t>Tinichigiu vopsitor  auto</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ctr">
                        <a:lnSpc>
                          <a:spcPct val="112000"/>
                        </a:lnSpc>
                        <a:spcAft>
                          <a:spcPts val="1000"/>
                        </a:spcAft>
                      </a:pPr>
                      <a:r>
                        <a:rPr lang="ro-RO" sz="1200" b="1" dirty="0">
                          <a:effectLst/>
                        </a:rPr>
                        <a:t>a IX –a</a:t>
                      </a:r>
                      <a:endParaRPr lang="en-US" sz="1200" b="1" dirty="0">
                        <a:effectLst/>
                      </a:endParaRPr>
                    </a:p>
                    <a:p>
                      <a:pPr marL="68580" indent="-6350" algn="ctr">
                        <a:lnSpc>
                          <a:spcPct val="112000"/>
                        </a:lnSpc>
                        <a:spcAft>
                          <a:spcPts val="1000"/>
                        </a:spcAft>
                      </a:pPr>
                      <a:r>
                        <a:rPr lang="ro-RO" sz="1200" b="1" dirty="0">
                          <a:effectLst/>
                        </a:rPr>
                        <a:t>Învățământ profesional</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l">
                        <a:lnSpc>
                          <a:spcPct val="112000"/>
                        </a:lnSpc>
                        <a:spcAft>
                          <a:spcPts val="1000"/>
                        </a:spcAft>
                      </a:pPr>
                      <a:r>
                        <a:rPr lang="ro-RO" sz="1200" b="1" dirty="0">
                          <a:effectLst/>
                        </a:rPr>
                        <a:t>Noțiuni de bază pentru lucrări de întreținere și reparare a automobilului</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extLst>
                  <a:ext uri="{0D108BD9-81ED-4DB2-BD59-A6C34878D82A}">
                    <a16:rowId xmlns:a16="http://schemas.microsoft.com/office/drawing/2014/main" val="3779436135"/>
                  </a:ext>
                </a:extLst>
              </a:tr>
              <a:tr h="834673">
                <a:tc>
                  <a:txBody>
                    <a:bodyPr/>
                    <a:lstStyle/>
                    <a:p>
                      <a:pPr marL="68580" indent="-6350" algn="l">
                        <a:lnSpc>
                          <a:spcPct val="112000"/>
                        </a:lnSpc>
                        <a:spcAft>
                          <a:spcPts val="1000"/>
                        </a:spcAft>
                      </a:pPr>
                      <a:r>
                        <a:rPr lang="ro-RO" sz="1400" b="1" dirty="0">
                          <a:effectLst/>
                        </a:rPr>
                        <a:t>6. Mecanică </a:t>
                      </a:r>
                      <a:endParaRPr lang="en-US"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l">
                        <a:lnSpc>
                          <a:spcPct val="112000"/>
                        </a:lnSpc>
                        <a:spcAft>
                          <a:spcPts val="1000"/>
                        </a:spcAft>
                      </a:pPr>
                      <a:r>
                        <a:rPr lang="ro-RO" sz="1200" b="1" dirty="0">
                          <a:effectLst/>
                        </a:rPr>
                        <a:t>Mecanic auto</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ctr">
                        <a:lnSpc>
                          <a:spcPct val="112000"/>
                        </a:lnSpc>
                        <a:spcAft>
                          <a:spcPts val="1000"/>
                        </a:spcAft>
                      </a:pPr>
                      <a:r>
                        <a:rPr lang="ro-RO" sz="1200" b="1" dirty="0">
                          <a:effectLst/>
                        </a:rPr>
                        <a:t>a X –a</a:t>
                      </a:r>
                      <a:endParaRPr lang="en-US" sz="1200" b="1" dirty="0">
                        <a:effectLst/>
                      </a:endParaRPr>
                    </a:p>
                    <a:p>
                      <a:pPr marL="68580" indent="-6350" algn="ctr">
                        <a:lnSpc>
                          <a:spcPct val="112000"/>
                        </a:lnSpc>
                        <a:spcAft>
                          <a:spcPts val="1000"/>
                        </a:spcAft>
                      </a:pPr>
                      <a:r>
                        <a:rPr lang="ro-RO" sz="1200" b="1" dirty="0">
                          <a:effectLst/>
                        </a:rPr>
                        <a:t>Învățământ profesional</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l">
                        <a:lnSpc>
                          <a:spcPct val="112000"/>
                        </a:lnSpc>
                        <a:spcAft>
                          <a:spcPts val="1000"/>
                        </a:spcAft>
                      </a:pPr>
                      <a:r>
                        <a:rPr lang="ro-RO" sz="1200" b="1" dirty="0">
                          <a:effectLst/>
                        </a:rPr>
                        <a:t>Repararea motoarelor cu ardere internă</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extLst>
                  <a:ext uri="{0D108BD9-81ED-4DB2-BD59-A6C34878D82A}">
                    <a16:rowId xmlns:a16="http://schemas.microsoft.com/office/drawing/2014/main" val="3686126288"/>
                  </a:ext>
                </a:extLst>
              </a:tr>
              <a:tr h="834673">
                <a:tc>
                  <a:txBody>
                    <a:bodyPr/>
                    <a:lstStyle/>
                    <a:p>
                      <a:pPr marL="68580" indent="-6350" algn="l">
                        <a:lnSpc>
                          <a:spcPct val="112000"/>
                        </a:lnSpc>
                        <a:spcAft>
                          <a:spcPts val="1000"/>
                        </a:spcAft>
                      </a:pPr>
                      <a:r>
                        <a:rPr lang="ro-RO" sz="1400" b="1" dirty="0">
                          <a:effectLst/>
                        </a:rPr>
                        <a:t>7. Mecanică </a:t>
                      </a:r>
                      <a:endParaRPr lang="en-US"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l">
                        <a:lnSpc>
                          <a:spcPct val="112000"/>
                        </a:lnSpc>
                        <a:spcAft>
                          <a:spcPts val="1000"/>
                        </a:spcAft>
                      </a:pPr>
                      <a:r>
                        <a:rPr lang="ro-RO" sz="1200" b="1" dirty="0">
                          <a:effectLst/>
                        </a:rPr>
                        <a:t>Tinichigiu vopsitor  auto</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ctr">
                        <a:lnSpc>
                          <a:spcPct val="112000"/>
                        </a:lnSpc>
                        <a:spcAft>
                          <a:spcPts val="1000"/>
                        </a:spcAft>
                      </a:pPr>
                      <a:r>
                        <a:rPr lang="ro-RO" sz="1200" b="1" dirty="0">
                          <a:effectLst/>
                        </a:rPr>
                        <a:t>a X –a</a:t>
                      </a:r>
                      <a:endParaRPr lang="en-US" sz="1200" b="1" dirty="0">
                        <a:effectLst/>
                      </a:endParaRPr>
                    </a:p>
                    <a:p>
                      <a:pPr marL="68580" indent="-6350" algn="ctr">
                        <a:lnSpc>
                          <a:spcPct val="112000"/>
                        </a:lnSpc>
                        <a:spcAft>
                          <a:spcPts val="1000"/>
                        </a:spcAft>
                      </a:pPr>
                      <a:r>
                        <a:rPr lang="ro-RO" sz="1200" b="1" dirty="0">
                          <a:effectLst/>
                        </a:rPr>
                        <a:t>Învățământ profesional</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tc>
                  <a:txBody>
                    <a:bodyPr/>
                    <a:lstStyle/>
                    <a:p>
                      <a:pPr marL="68580" indent="-6350" algn="l">
                        <a:lnSpc>
                          <a:spcPct val="112000"/>
                        </a:lnSpc>
                        <a:spcAft>
                          <a:spcPts val="1000"/>
                        </a:spcAft>
                      </a:pPr>
                      <a:r>
                        <a:rPr lang="ro-RO" sz="1200" b="1" dirty="0">
                          <a:effectLst/>
                        </a:rPr>
                        <a:t>Proceduri de evaluare, reparare și protecție anticorozivă a caroseriilor</a:t>
                      </a:r>
                      <a:endParaRPr lang="en-US" sz="1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198" marR="59198" marT="0" marB="0" anchor="ctr"/>
                </a:tc>
                <a:extLst>
                  <a:ext uri="{0D108BD9-81ED-4DB2-BD59-A6C34878D82A}">
                    <a16:rowId xmlns:a16="http://schemas.microsoft.com/office/drawing/2014/main" val="986613856"/>
                  </a:ext>
                </a:extLst>
              </a:tr>
            </a:tbl>
          </a:graphicData>
        </a:graphic>
      </p:graphicFrame>
    </p:spTree>
    <p:extLst>
      <p:ext uri="{BB962C8B-B14F-4D97-AF65-F5344CB8AC3E}">
        <p14:creationId xmlns:p14="http://schemas.microsoft.com/office/powerpoint/2010/main" val="2337510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37507FBA-5F89-4C61-9BBF-441C40E0BC82}"/>
              </a:ext>
            </a:extLst>
          </p:cNvPr>
          <p:cNvSpPr>
            <a:spLocks noGrp="1"/>
          </p:cNvSpPr>
          <p:nvPr>
            <p:ph type="title"/>
          </p:nvPr>
        </p:nvSpPr>
        <p:spPr>
          <a:xfrm>
            <a:off x="3026980" y="262759"/>
            <a:ext cx="8036198" cy="914400"/>
          </a:xfrm>
        </p:spPr>
        <p:txBody>
          <a:bodyPr>
            <a:normAutofit/>
          </a:bodyPr>
          <a:lstStyle/>
          <a:p>
            <a:pPr algn="ctr"/>
            <a:r>
              <a:rPr lang="ro-RO" sz="3200" b="1" dirty="0">
                <a:solidFill>
                  <a:srgbClr val="C00000"/>
                </a:solidFill>
                <a:latin typeface="Comic Sans MS" panose="030F0702030302020204" pitchFamily="66" charset="0"/>
              </a:rPr>
              <a:t>RESURSA UMANĂ – PROFESORI </a:t>
            </a:r>
            <a:r>
              <a:rPr lang="ro-RO" b="1" dirty="0">
                <a:solidFill>
                  <a:srgbClr val="C00000"/>
                </a:solidFill>
                <a:latin typeface="Comic Sans MS" panose="030F0702030302020204" pitchFamily="66" charset="0"/>
              </a:rPr>
              <a:t>– 44</a:t>
            </a:r>
            <a:endParaRPr lang="ro-RO" dirty="0"/>
          </a:p>
        </p:txBody>
      </p:sp>
      <p:graphicFrame>
        <p:nvGraphicFramePr>
          <p:cNvPr id="4" name="Substituent conținut 3">
            <a:extLst>
              <a:ext uri="{FF2B5EF4-FFF2-40B4-BE49-F238E27FC236}">
                <a16:creationId xmlns:a16="http://schemas.microsoft.com/office/drawing/2014/main" id="{5028B931-5FE4-4376-9C9F-DF135EAF6C48}"/>
              </a:ext>
            </a:extLst>
          </p:cNvPr>
          <p:cNvGraphicFramePr>
            <a:graphicFrameLocks noGrp="1"/>
          </p:cNvGraphicFramePr>
          <p:nvPr>
            <p:ph idx="1"/>
            <p:extLst>
              <p:ext uri="{D42A27DB-BD31-4B8C-83A1-F6EECF244321}">
                <p14:modId xmlns:p14="http://schemas.microsoft.com/office/powerpoint/2010/main" val="2378378722"/>
              </p:ext>
            </p:extLst>
          </p:nvPr>
        </p:nvGraphicFramePr>
        <p:xfrm>
          <a:off x="2823340" y="1347952"/>
          <a:ext cx="8628720" cy="5152696"/>
        </p:xfrm>
        <a:graphic>
          <a:graphicData uri="http://schemas.openxmlformats.org/drawingml/2006/table">
            <a:tbl>
              <a:tblPr firstRow="1" bandRow="1">
                <a:tableStyleId>{5C22544A-7EE6-4342-B048-85BDC9FD1C3A}</a:tableStyleId>
              </a:tblPr>
              <a:tblGrid>
                <a:gridCol w="6204371">
                  <a:extLst>
                    <a:ext uri="{9D8B030D-6E8A-4147-A177-3AD203B41FA5}">
                      <a16:colId xmlns:a16="http://schemas.microsoft.com/office/drawing/2014/main" val="2385550326"/>
                    </a:ext>
                  </a:extLst>
                </a:gridCol>
                <a:gridCol w="2424349">
                  <a:extLst>
                    <a:ext uri="{9D8B030D-6E8A-4147-A177-3AD203B41FA5}">
                      <a16:colId xmlns:a16="http://schemas.microsoft.com/office/drawing/2014/main" val="2409582332"/>
                    </a:ext>
                  </a:extLst>
                </a:gridCol>
              </a:tblGrid>
              <a:tr h="634562">
                <a:tc>
                  <a:txBody>
                    <a:bodyPr/>
                    <a:lstStyle/>
                    <a:p>
                      <a:pPr marL="68580" indent="-6350" algn="just">
                        <a:lnSpc>
                          <a:spcPct val="107000"/>
                        </a:lnSpc>
                        <a:spcAft>
                          <a:spcPts val="0"/>
                        </a:spcAft>
                      </a:pPr>
                      <a:r>
                        <a:rPr lang="ro-RO" sz="2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1. Număr cadre didactice cu doctorat </a:t>
                      </a:r>
                      <a:endParaRPr lang="en-US" sz="2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310" marR="73025" marT="8890" marB="0" anchor="ctr"/>
                </a:tc>
                <a:tc>
                  <a:txBody>
                    <a:bodyPr/>
                    <a:lstStyle/>
                    <a:p>
                      <a:pPr algn="ctr"/>
                      <a:r>
                        <a:rPr lang="ro-RO" dirty="0"/>
                        <a:t>3</a:t>
                      </a:r>
                    </a:p>
                  </a:txBody>
                  <a:tcPr anchor="ctr"/>
                </a:tc>
                <a:extLst>
                  <a:ext uri="{0D108BD9-81ED-4DB2-BD59-A6C34878D82A}">
                    <a16:rowId xmlns:a16="http://schemas.microsoft.com/office/drawing/2014/main" val="1682048920"/>
                  </a:ext>
                </a:extLst>
              </a:tr>
              <a:tr h="710762">
                <a:tc>
                  <a:txBody>
                    <a:bodyPr/>
                    <a:lstStyle/>
                    <a:p>
                      <a:pPr marL="68580" indent="-6350" algn="just">
                        <a:lnSpc>
                          <a:spcPct val="107000"/>
                        </a:lnSpc>
                        <a:spcAft>
                          <a:spcPts val="0"/>
                        </a:spcAft>
                      </a:pPr>
                      <a:r>
                        <a:rPr lang="ro-RO" sz="2000" b="1" dirty="0">
                          <a:solidFill>
                            <a:srgbClr val="166C2A"/>
                          </a:solidFill>
                          <a:effectLst/>
                          <a:latin typeface="Times New Roman" panose="02020603050405020304" pitchFamily="18" charset="0"/>
                          <a:ea typeface="Times New Roman" panose="02020603050405020304" pitchFamily="18" charset="0"/>
                          <a:cs typeface="Times New Roman" panose="02020603050405020304" pitchFamily="18" charset="0"/>
                        </a:rPr>
                        <a:t>2. Număr cadre didactice cu gradul I </a:t>
                      </a:r>
                      <a:endParaRPr lang="en-US" sz="2000" b="1" dirty="0">
                        <a:solidFill>
                          <a:srgbClr val="166C2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310" marR="73025" marT="8890" marB="0" anchor="ctr"/>
                </a:tc>
                <a:tc>
                  <a:txBody>
                    <a:bodyPr/>
                    <a:lstStyle/>
                    <a:p>
                      <a:pPr algn="ctr"/>
                      <a:r>
                        <a:rPr lang="ro-RO" b="1" dirty="0">
                          <a:solidFill>
                            <a:srgbClr val="166C2A"/>
                          </a:solidFill>
                        </a:rPr>
                        <a:t>21</a:t>
                      </a:r>
                    </a:p>
                  </a:txBody>
                  <a:tcPr anchor="ctr"/>
                </a:tc>
                <a:extLst>
                  <a:ext uri="{0D108BD9-81ED-4DB2-BD59-A6C34878D82A}">
                    <a16:rowId xmlns:a16="http://schemas.microsoft.com/office/drawing/2014/main" val="257511523"/>
                  </a:ext>
                </a:extLst>
              </a:tr>
              <a:tr h="634562">
                <a:tc>
                  <a:txBody>
                    <a:bodyPr/>
                    <a:lstStyle/>
                    <a:p>
                      <a:pPr marL="68580" indent="-6350" algn="just">
                        <a:lnSpc>
                          <a:spcPct val="107000"/>
                        </a:lnSpc>
                        <a:spcAft>
                          <a:spcPts val="0"/>
                        </a:spcAft>
                      </a:pPr>
                      <a:r>
                        <a:rPr lang="ro-RO" sz="2000" b="1" dirty="0">
                          <a:solidFill>
                            <a:srgbClr val="166C2A"/>
                          </a:solidFill>
                          <a:effectLst/>
                          <a:latin typeface="Times New Roman" panose="02020603050405020304" pitchFamily="18" charset="0"/>
                          <a:ea typeface="Times New Roman" panose="02020603050405020304" pitchFamily="18" charset="0"/>
                          <a:cs typeface="Times New Roman" panose="02020603050405020304" pitchFamily="18" charset="0"/>
                        </a:rPr>
                        <a:t>3. Număr cadre didactice cu gradul II </a:t>
                      </a:r>
                      <a:endParaRPr lang="en-US" sz="2000" b="1" dirty="0">
                        <a:solidFill>
                          <a:srgbClr val="166C2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310" marR="73025" marT="8890" marB="0" anchor="ctr"/>
                </a:tc>
                <a:tc>
                  <a:txBody>
                    <a:bodyPr/>
                    <a:lstStyle/>
                    <a:p>
                      <a:pPr algn="ctr"/>
                      <a:r>
                        <a:rPr lang="ro-RO" b="1" dirty="0">
                          <a:solidFill>
                            <a:srgbClr val="166C2A"/>
                          </a:solidFill>
                        </a:rPr>
                        <a:t>6</a:t>
                      </a:r>
                    </a:p>
                  </a:txBody>
                  <a:tcPr anchor="ctr"/>
                </a:tc>
                <a:extLst>
                  <a:ext uri="{0D108BD9-81ED-4DB2-BD59-A6C34878D82A}">
                    <a16:rowId xmlns:a16="http://schemas.microsoft.com/office/drawing/2014/main" val="4241931735"/>
                  </a:ext>
                </a:extLst>
              </a:tr>
              <a:tr h="634562">
                <a:tc>
                  <a:txBody>
                    <a:bodyPr/>
                    <a:lstStyle/>
                    <a:p>
                      <a:pPr marL="68580" indent="-6350" algn="just">
                        <a:lnSpc>
                          <a:spcPct val="107000"/>
                        </a:lnSpc>
                        <a:spcAft>
                          <a:spcPts val="0"/>
                        </a:spcAft>
                      </a:pPr>
                      <a:r>
                        <a:rPr lang="ro-RO" sz="2000" b="1" dirty="0">
                          <a:solidFill>
                            <a:srgbClr val="166C2A"/>
                          </a:solidFill>
                          <a:effectLst/>
                          <a:latin typeface="Times New Roman" panose="02020603050405020304" pitchFamily="18" charset="0"/>
                          <a:ea typeface="Times New Roman" panose="02020603050405020304" pitchFamily="18" charset="0"/>
                          <a:cs typeface="Times New Roman" panose="02020603050405020304" pitchFamily="18" charset="0"/>
                        </a:rPr>
                        <a:t>4. Număr cadre didactice cu definitivat </a:t>
                      </a:r>
                      <a:endParaRPr lang="en-US" sz="2000" b="1" dirty="0">
                        <a:solidFill>
                          <a:srgbClr val="166C2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310" marR="73025" marT="8890" marB="0" anchor="ctr"/>
                </a:tc>
                <a:tc>
                  <a:txBody>
                    <a:bodyPr/>
                    <a:lstStyle/>
                    <a:p>
                      <a:pPr algn="ctr"/>
                      <a:r>
                        <a:rPr lang="ro-RO" b="1" dirty="0">
                          <a:solidFill>
                            <a:srgbClr val="166C2A"/>
                          </a:solidFill>
                        </a:rPr>
                        <a:t>2</a:t>
                      </a:r>
                    </a:p>
                  </a:txBody>
                  <a:tcPr anchor="ctr"/>
                </a:tc>
                <a:extLst>
                  <a:ext uri="{0D108BD9-81ED-4DB2-BD59-A6C34878D82A}">
                    <a16:rowId xmlns:a16="http://schemas.microsoft.com/office/drawing/2014/main" val="692185588"/>
                  </a:ext>
                </a:extLst>
              </a:tr>
              <a:tr h="634562">
                <a:tc>
                  <a:txBody>
                    <a:bodyPr/>
                    <a:lstStyle/>
                    <a:p>
                      <a:pPr marL="68580" indent="-6350" algn="just">
                        <a:lnSpc>
                          <a:spcPct val="107000"/>
                        </a:lnSpc>
                        <a:spcAft>
                          <a:spcPts val="0"/>
                        </a:spcAft>
                      </a:pPr>
                      <a:r>
                        <a:rPr lang="ro-RO" sz="2000" b="1" dirty="0">
                          <a:solidFill>
                            <a:srgbClr val="166C2A"/>
                          </a:solidFill>
                          <a:effectLst/>
                          <a:latin typeface="Times New Roman" panose="02020603050405020304" pitchFamily="18" charset="0"/>
                          <a:ea typeface="Times New Roman" panose="02020603050405020304" pitchFamily="18" charset="0"/>
                          <a:cs typeface="Times New Roman" panose="02020603050405020304" pitchFamily="18" charset="0"/>
                        </a:rPr>
                        <a:t>5. Număr cadre didactice fără definitivat </a:t>
                      </a:r>
                      <a:endParaRPr lang="en-US" sz="2000" b="1" dirty="0">
                        <a:solidFill>
                          <a:srgbClr val="166C2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310" marR="73025" marT="8890" marB="0" anchor="ctr"/>
                </a:tc>
                <a:tc>
                  <a:txBody>
                    <a:bodyPr/>
                    <a:lstStyle/>
                    <a:p>
                      <a:pPr algn="ctr"/>
                      <a:r>
                        <a:rPr lang="ro-RO" b="1" dirty="0">
                          <a:solidFill>
                            <a:srgbClr val="166C2A"/>
                          </a:solidFill>
                        </a:rPr>
                        <a:t>3</a:t>
                      </a:r>
                    </a:p>
                  </a:txBody>
                  <a:tcPr anchor="ctr"/>
                </a:tc>
                <a:extLst>
                  <a:ext uri="{0D108BD9-81ED-4DB2-BD59-A6C34878D82A}">
                    <a16:rowId xmlns:a16="http://schemas.microsoft.com/office/drawing/2014/main" val="3046203804"/>
                  </a:ext>
                </a:extLst>
              </a:tr>
              <a:tr h="634562">
                <a:tc>
                  <a:txBody>
                    <a:bodyPr/>
                    <a:lstStyle/>
                    <a:p>
                      <a:pPr marL="68580" indent="-6350" algn="just">
                        <a:lnSpc>
                          <a:spcPct val="107000"/>
                        </a:lnSpc>
                        <a:spcAft>
                          <a:spcPts val="0"/>
                        </a:spcAft>
                      </a:pPr>
                      <a:r>
                        <a:rPr lang="ro-RO" sz="2000" b="1" dirty="0">
                          <a:solidFill>
                            <a:srgbClr val="166C2A"/>
                          </a:solidFill>
                          <a:effectLst/>
                          <a:latin typeface="Times New Roman" panose="02020603050405020304" pitchFamily="18" charset="0"/>
                          <a:ea typeface="Times New Roman" panose="02020603050405020304" pitchFamily="18" charset="0"/>
                          <a:cs typeface="Times New Roman" panose="02020603050405020304" pitchFamily="18" charset="0"/>
                        </a:rPr>
                        <a:t>6. Număr personal didactic necalificat </a:t>
                      </a:r>
                      <a:endParaRPr lang="en-US" sz="2000" b="1" dirty="0">
                        <a:solidFill>
                          <a:srgbClr val="166C2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310" marR="73025" marT="8890" marB="0" anchor="ctr"/>
                </a:tc>
                <a:tc>
                  <a:txBody>
                    <a:bodyPr/>
                    <a:lstStyle/>
                    <a:p>
                      <a:pPr algn="ctr"/>
                      <a:r>
                        <a:rPr lang="ro-RO" b="1" dirty="0">
                          <a:solidFill>
                            <a:srgbClr val="166C2A"/>
                          </a:solidFill>
                        </a:rPr>
                        <a:t>-</a:t>
                      </a:r>
                    </a:p>
                  </a:txBody>
                  <a:tcPr anchor="ctr"/>
                </a:tc>
                <a:extLst>
                  <a:ext uri="{0D108BD9-81ED-4DB2-BD59-A6C34878D82A}">
                    <a16:rowId xmlns:a16="http://schemas.microsoft.com/office/drawing/2014/main" val="732769685"/>
                  </a:ext>
                </a:extLst>
              </a:tr>
              <a:tr h="634562">
                <a:tc>
                  <a:txBody>
                    <a:bodyPr/>
                    <a:lstStyle/>
                    <a:p>
                      <a:pPr marL="68580" indent="-6350" algn="just">
                        <a:lnSpc>
                          <a:spcPct val="107000"/>
                        </a:lnSpc>
                        <a:spcAft>
                          <a:spcPts val="0"/>
                        </a:spcAft>
                      </a:pPr>
                      <a:r>
                        <a:rPr lang="ro-RO" sz="2000" b="1" dirty="0">
                          <a:solidFill>
                            <a:srgbClr val="166C2A"/>
                          </a:solidFill>
                          <a:effectLst/>
                          <a:latin typeface="Times New Roman" panose="02020603050405020304" pitchFamily="18" charset="0"/>
                          <a:ea typeface="Times New Roman" panose="02020603050405020304" pitchFamily="18" charset="0"/>
                          <a:cs typeface="Times New Roman" panose="02020603050405020304" pitchFamily="18" charset="0"/>
                        </a:rPr>
                        <a:t>7.</a:t>
                      </a:r>
                      <a:r>
                        <a:rPr lang="en-GB" sz="2000" b="1" dirty="0">
                          <a:solidFill>
                            <a:srgbClr val="166C2A"/>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2000" b="1" dirty="0">
                          <a:solidFill>
                            <a:srgbClr val="166C2A"/>
                          </a:solidFill>
                          <a:effectLst/>
                          <a:latin typeface="Times New Roman" panose="02020603050405020304" pitchFamily="18" charset="0"/>
                          <a:ea typeface="Times New Roman" panose="02020603050405020304" pitchFamily="18" charset="0"/>
                          <a:cs typeface="Times New Roman" panose="02020603050405020304" pitchFamily="18" charset="0"/>
                        </a:rPr>
                        <a:t>Numărul cadrelor didactice calificate </a:t>
                      </a:r>
                      <a:endParaRPr lang="en-US" sz="2000" b="1" dirty="0">
                        <a:solidFill>
                          <a:srgbClr val="166C2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310" marR="73025" marT="8890" marB="0" anchor="ctr"/>
                </a:tc>
                <a:tc>
                  <a:txBody>
                    <a:bodyPr/>
                    <a:lstStyle/>
                    <a:p>
                      <a:pPr algn="ctr"/>
                      <a:r>
                        <a:rPr lang="ro-RO" b="1" dirty="0">
                          <a:solidFill>
                            <a:srgbClr val="166C2A"/>
                          </a:solidFill>
                        </a:rPr>
                        <a:t>44</a:t>
                      </a:r>
                    </a:p>
                  </a:txBody>
                  <a:tcPr anchor="ctr"/>
                </a:tc>
                <a:extLst>
                  <a:ext uri="{0D108BD9-81ED-4DB2-BD59-A6C34878D82A}">
                    <a16:rowId xmlns:a16="http://schemas.microsoft.com/office/drawing/2014/main" val="2488078343"/>
                  </a:ext>
                </a:extLst>
              </a:tr>
              <a:tr h="634562">
                <a:tc>
                  <a:txBody>
                    <a:bodyPr/>
                    <a:lstStyle/>
                    <a:p>
                      <a:pPr marL="68580" indent="-6350" algn="just">
                        <a:lnSpc>
                          <a:spcPct val="107000"/>
                        </a:lnSpc>
                        <a:spcAft>
                          <a:spcPts val="0"/>
                        </a:spcAft>
                      </a:pPr>
                      <a:r>
                        <a:rPr lang="ro-RO" sz="2000" b="1" dirty="0">
                          <a:solidFill>
                            <a:srgbClr val="166C2A"/>
                          </a:solidFill>
                          <a:effectLst/>
                          <a:latin typeface="Times New Roman" panose="02020603050405020304" pitchFamily="18" charset="0"/>
                          <a:ea typeface="Times New Roman" panose="02020603050405020304" pitchFamily="18" charset="0"/>
                          <a:cs typeface="Times New Roman" panose="02020603050405020304" pitchFamily="18" charset="0"/>
                        </a:rPr>
                        <a:t>8.</a:t>
                      </a:r>
                      <a:r>
                        <a:rPr lang="en-GB" sz="2000" b="1" dirty="0">
                          <a:solidFill>
                            <a:srgbClr val="166C2A"/>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2000" b="1" dirty="0">
                          <a:solidFill>
                            <a:srgbClr val="166C2A"/>
                          </a:solidFill>
                          <a:effectLst/>
                          <a:latin typeface="Times New Roman" panose="02020603050405020304" pitchFamily="18" charset="0"/>
                          <a:ea typeface="Times New Roman" panose="02020603050405020304" pitchFamily="18" charset="0"/>
                          <a:cs typeface="Times New Roman" panose="02020603050405020304" pitchFamily="18" charset="0"/>
                        </a:rPr>
                        <a:t>Numărul cadrelor didactice titulare </a:t>
                      </a:r>
                      <a:endParaRPr lang="en-US" sz="2000" b="1" dirty="0">
                        <a:solidFill>
                          <a:srgbClr val="166C2A"/>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310" marR="73025" marT="8890" marB="0" anchor="ctr"/>
                </a:tc>
                <a:tc>
                  <a:txBody>
                    <a:bodyPr/>
                    <a:lstStyle/>
                    <a:p>
                      <a:pPr algn="ctr"/>
                      <a:r>
                        <a:rPr lang="ro-RO" b="1" dirty="0">
                          <a:solidFill>
                            <a:srgbClr val="166C2A"/>
                          </a:solidFill>
                        </a:rPr>
                        <a:t>30</a:t>
                      </a:r>
                    </a:p>
                  </a:txBody>
                  <a:tcPr anchor="ctr"/>
                </a:tc>
                <a:extLst>
                  <a:ext uri="{0D108BD9-81ED-4DB2-BD59-A6C34878D82A}">
                    <a16:rowId xmlns:a16="http://schemas.microsoft.com/office/drawing/2014/main" val="3673577231"/>
                  </a:ext>
                </a:extLst>
              </a:tr>
            </a:tbl>
          </a:graphicData>
        </a:graphic>
      </p:graphicFrame>
    </p:spTree>
    <p:extLst>
      <p:ext uri="{BB962C8B-B14F-4D97-AF65-F5344CB8AC3E}">
        <p14:creationId xmlns:p14="http://schemas.microsoft.com/office/powerpoint/2010/main" val="4215730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ă 3">
            <a:extLst>
              <a:ext uri="{FF2B5EF4-FFF2-40B4-BE49-F238E27FC236}">
                <a16:creationId xmlns:a16="http://schemas.microsoft.com/office/drawing/2014/main" id="{A83C9534-5144-4666-A6DF-CF6E09C1FB2F}"/>
              </a:ext>
            </a:extLst>
          </p:cNvPr>
          <p:cNvGraphicFramePr>
            <a:graphicFrameLocks/>
          </p:cNvGraphicFramePr>
          <p:nvPr>
            <p:extLst>
              <p:ext uri="{D42A27DB-BD31-4B8C-83A1-F6EECF244321}">
                <p14:modId xmlns:p14="http://schemas.microsoft.com/office/powerpoint/2010/main" val="3235361146"/>
              </p:ext>
            </p:extLst>
          </p:nvPr>
        </p:nvGraphicFramePr>
        <p:xfrm>
          <a:off x="1620254" y="609600"/>
          <a:ext cx="9705472" cy="57270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93608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A2BBAF6-D635-45F9-9E71-DD7EDF8258D4}"/>
              </a:ext>
            </a:extLst>
          </p:cNvPr>
          <p:cNvSpPr>
            <a:spLocks noGrp="1"/>
          </p:cNvSpPr>
          <p:nvPr>
            <p:ph type="title"/>
          </p:nvPr>
        </p:nvSpPr>
        <p:spPr>
          <a:xfrm>
            <a:off x="4088524" y="483476"/>
            <a:ext cx="7678846" cy="1124607"/>
          </a:xfrm>
        </p:spPr>
        <p:txBody>
          <a:bodyPr/>
          <a:lstStyle/>
          <a:p>
            <a:r>
              <a:rPr lang="ro-RO" b="1" dirty="0">
                <a:solidFill>
                  <a:srgbClr val="C00000"/>
                </a:solidFill>
                <a:latin typeface="Comic Sans MS" panose="030F0702030302020204" pitchFamily="66" charset="0"/>
              </a:rPr>
              <a:t>FORMARE CONTINUĂ </a:t>
            </a:r>
            <a:endParaRPr lang="ro-RO" dirty="0"/>
          </a:p>
        </p:txBody>
      </p:sp>
      <p:sp>
        <p:nvSpPr>
          <p:cNvPr id="6" name="Substituent conținut 5">
            <a:extLst>
              <a:ext uri="{FF2B5EF4-FFF2-40B4-BE49-F238E27FC236}">
                <a16:creationId xmlns:a16="http://schemas.microsoft.com/office/drawing/2014/main" id="{B97A9DEF-C75E-47A6-B8B4-20C0E0AAEB73}"/>
              </a:ext>
            </a:extLst>
          </p:cNvPr>
          <p:cNvSpPr>
            <a:spLocks noGrp="1"/>
          </p:cNvSpPr>
          <p:nvPr>
            <p:ph idx="1"/>
          </p:nvPr>
        </p:nvSpPr>
        <p:spPr>
          <a:xfrm>
            <a:off x="2102069" y="1608083"/>
            <a:ext cx="7987862" cy="3258207"/>
          </a:xfrm>
        </p:spPr>
        <p:txBody>
          <a:bodyPr>
            <a:normAutofit lnSpcReduction="10000"/>
          </a:bodyPr>
          <a:lstStyle/>
          <a:p>
            <a:r>
              <a:rPr lang="ro-RO" sz="2400" dirty="0">
                <a:solidFill>
                  <a:srgbClr val="7030A0"/>
                </a:solidFill>
              </a:rPr>
              <a:t>Prof. </a:t>
            </a:r>
            <a:r>
              <a:rPr lang="ro-RO" sz="2400" dirty="0" err="1">
                <a:solidFill>
                  <a:srgbClr val="7030A0"/>
                </a:solidFill>
              </a:rPr>
              <a:t>Steclaru</a:t>
            </a:r>
            <a:r>
              <a:rPr lang="ro-RO" sz="2400" dirty="0">
                <a:solidFill>
                  <a:srgbClr val="7030A0"/>
                </a:solidFill>
              </a:rPr>
              <a:t> </a:t>
            </a:r>
            <a:r>
              <a:rPr lang="ro-RO" sz="2400" dirty="0" err="1">
                <a:solidFill>
                  <a:srgbClr val="7030A0"/>
                </a:solidFill>
              </a:rPr>
              <a:t>Andreia</a:t>
            </a:r>
            <a:r>
              <a:rPr lang="ro-RO" sz="2400" dirty="0">
                <a:solidFill>
                  <a:srgbClr val="7030A0"/>
                </a:solidFill>
              </a:rPr>
              <a:t> – IC2 - Gradul didactic I.</a:t>
            </a:r>
          </a:p>
          <a:p>
            <a:r>
              <a:rPr lang="ro-RO" sz="2400" dirty="0">
                <a:solidFill>
                  <a:srgbClr val="7030A0"/>
                </a:solidFill>
              </a:rPr>
              <a:t>Ing. Rusu Mădălina – IC2 - Gradul didactic I; </a:t>
            </a:r>
          </a:p>
          <a:p>
            <a:r>
              <a:rPr lang="ro-RO" sz="2400" dirty="0">
                <a:solidFill>
                  <a:srgbClr val="7030A0"/>
                </a:solidFill>
              </a:rPr>
              <a:t>Prof. Iosef Teodor – colocviu pentru Gradul I ; </a:t>
            </a:r>
          </a:p>
          <a:p>
            <a:r>
              <a:rPr lang="ro-RO" sz="2400" dirty="0">
                <a:solidFill>
                  <a:srgbClr val="7030A0"/>
                </a:solidFill>
              </a:rPr>
              <a:t>Prof. Daniela Peltea – IC1 - Gradul didactic I; </a:t>
            </a:r>
          </a:p>
          <a:p>
            <a:r>
              <a:rPr lang="ro-RO" sz="2400" dirty="0">
                <a:solidFill>
                  <a:srgbClr val="7030A0"/>
                </a:solidFill>
              </a:rPr>
              <a:t>Ing. Adrian </a:t>
            </a:r>
            <a:r>
              <a:rPr lang="ro-RO" sz="2400" dirty="0" err="1">
                <a:solidFill>
                  <a:srgbClr val="7030A0"/>
                </a:solidFill>
              </a:rPr>
              <a:t>Inderjovschi</a:t>
            </a:r>
            <a:r>
              <a:rPr lang="ro-RO" sz="2400" dirty="0">
                <a:solidFill>
                  <a:srgbClr val="7030A0"/>
                </a:solidFill>
              </a:rPr>
              <a:t> – IȘ de specialitate – definitivat</a:t>
            </a:r>
          </a:p>
          <a:p>
            <a:r>
              <a:rPr lang="ro-RO" sz="2400" dirty="0">
                <a:solidFill>
                  <a:srgbClr val="7030A0"/>
                </a:solidFill>
              </a:rPr>
              <a:t>Ing. </a:t>
            </a:r>
            <a:r>
              <a:rPr lang="ro-RO" sz="2400" dirty="0" err="1">
                <a:solidFill>
                  <a:srgbClr val="7030A0"/>
                </a:solidFill>
              </a:rPr>
              <a:t>Raisa</a:t>
            </a:r>
            <a:r>
              <a:rPr lang="ro-RO" sz="2400" dirty="0">
                <a:solidFill>
                  <a:srgbClr val="7030A0"/>
                </a:solidFill>
              </a:rPr>
              <a:t> </a:t>
            </a:r>
            <a:r>
              <a:rPr lang="ro-RO" sz="2400" dirty="0" err="1">
                <a:solidFill>
                  <a:srgbClr val="7030A0"/>
                </a:solidFill>
              </a:rPr>
              <a:t>Prisacariu</a:t>
            </a:r>
            <a:r>
              <a:rPr lang="ro-RO" sz="2400" dirty="0">
                <a:solidFill>
                  <a:srgbClr val="7030A0"/>
                </a:solidFill>
              </a:rPr>
              <a:t> - IȘ de specialitate – definitivat</a:t>
            </a:r>
          </a:p>
          <a:p>
            <a:endParaRPr lang="ro-RO" sz="2400" dirty="0">
              <a:solidFill>
                <a:srgbClr val="7030A0"/>
              </a:solidFill>
            </a:endParaRPr>
          </a:p>
          <a:p>
            <a:endParaRPr lang="ro-RO" dirty="0"/>
          </a:p>
        </p:txBody>
      </p:sp>
      <p:pic>
        <p:nvPicPr>
          <p:cNvPr id="7" name="Content Placeholder 4">
            <a:extLst>
              <a:ext uri="{FF2B5EF4-FFF2-40B4-BE49-F238E27FC236}">
                <a16:creationId xmlns:a16="http://schemas.microsoft.com/office/drawing/2014/main" id="{0E828227-994D-48B7-9C1F-2288C9CD806D}"/>
              </a:ext>
            </a:extLst>
          </p:cNvPr>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rot="19271157">
            <a:off x="9342128" y="4317281"/>
            <a:ext cx="2546448" cy="1865274"/>
          </a:xfrm>
          <a:prstGeom prst="rect">
            <a:avLst/>
          </a:prstGeom>
        </p:spPr>
      </p:pic>
    </p:spTree>
    <p:extLst>
      <p:ext uri="{BB962C8B-B14F-4D97-AF65-F5344CB8AC3E}">
        <p14:creationId xmlns:p14="http://schemas.microsoft.com/office/powerpoint/2010/main" val="763364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AC2BFC98-1835-45C1-9794-32696E821A51}"/>
              </a:ext>
            </a:extLst>
          </p:cNvPr>
          <p:cNvSpPr>
            <a:spLocks noGrp="1"/>
          </p:cNvSpPr>
          <p:nvPr>
            <p:ph type="title"/>
          </p:nvPr>
        </p:nvSpPr>
        <p:spPr>
          <a:xfrm>
            <a:off x="2816772" y="357352"/>
            <a:ext cx="8687840" cy="746234"/>
          </a:xfrm>
        </p:spPr>
        <p:txBody>
          <a:bodyPr/>
          <a:lstStyle/>
          <a:p>
            <a:r>
              <a:rPr lang="ro-RO" b="1" dirty="0">
                <a:solidFill>
                  <a:srgbClr val="C00000"/>
                </a:solidFill>
                <a:latin typeface="Comic Sans MS" panose="030F0702030302020204" pitchFamily="66" charset="0"/>
              </a:rPr>
              <a:t>CURSURI DE FORMARE CONTINUĂ</a:t>
            </a:r>
            <a:endParaRPr lang="ro-RO" dirty="0"/>
          </a:p>
        </p:txBody>
      </p:sp>
      <p:sp>
        <p:nvSpPr>
          <p:cNvPr id="3" name="Substituent conținut 2">
            <a:extLst>
              <a:ext uri="{FF2B5EF4-FFF2-40B4-BE49-F238E27FC236}">
                <a16:creationId xmlns:a16="http://schemas.microsoft.com/office/drawing/2014/main" id="{8314DC1D-FAEA-44D3-BBC6-15CEBEBE8002}"/>
              </a:ext>
            </a:extLst>
          </p:cNvPr>
          <p:cNvSpPr>
            <a:spLocks noGrp="1"/>
          </p:cNvSpPr>
          <p:nvPr>
            <p:ph idx="1"/>
          </p:nvPr>
        </p:nvSpPr>
        <p:spPr>
          <a:xfrm>
            <a:off x="1828800" y="1240970"/>
            <a:ext cx="9506338" cy="5259678"/>
          </a:xfrm>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Curs </a:t>
            </a:r>
            <a:r>
              <a:rPr lang="en-US" dirty="0" err="1">
                <a:latin typeface="Times New Roman" panose="02020603050405020304" pitchFamily="18" charset="0"/>
                <a:cs typeface="Times New Roman" panose="02020603050405020304" pitchFamily="18" charset="0"/>
              </a:rPr>
              <a:t>formare</a:t>
            </a:r>
            <a:r>
              <a:rPr lang="en-US" dirty="0">
                <a:latin typeface="Times New Roman" panose="02020603050405020304" pitchFamily="18" charset="0"/>
                <a:cs typeface="Times New Roman" panose="02020603050405020304" pitchFamily="18" charset="0"/>
              </a:rPr>
              <a:t> in </a:t>
            </a:r>
            <a:r>
              <a:rPr lang="en-US" dirty="0" err="1">
                <a:latin typeface="Times New Roman" panose="02020603050405020304" pitchFamily="18" charset="0"/>
                <a:cs typeface="Times New Roman" panose="02020603050405020304" pitchFamily="18" charset="0"/>
              </a:rPr>
              <a:t>cadrul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proiectului</a:t>
            </a:r>
            <a:r>
              <a:rPr lang="en-US" dirty="0">
                <a:latin typeface="Times New Roman" panose="02020603050405020304" pitchFamily="18" charset="0"/>
                <a:cs typeface="Times New Roman" panose="02020603050405020304" pitchFamily="18" charset="0"/>
              </a:rPr>
              <a:t>  ERASMUS+ K202 </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Îmbunătățirea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competențelor</a:t>
            </a:r>
            <a:r>
              <a:rPr lang="en-US" i="1" dirty="0">
                <a:latin typeface="Times New Roman" panose="02020603050405020304" pitchFamily="18" charset="0"/>
                <a:cs typeface="Times New Roman" panose="02020603050405020304" pitchFamily="18" charset="0"/>
              </a:rPr>
              <a:t> CNC </a:t>
            </a:r>
            <a:r>
              <a:rPr lang="en-US" i="1" dirty="0" err="1">
                <a:latin typeface="Times New Roman" panose="02020603050405020304" pitchFamily="18" charset="0"/>
                <a:cs typeface="Times New Roman" panose="02020603050405020304" pitchFamily="18" charset="0"/>
              </a:rPr>
              <a:t>și</a:t>
            </a:r>
            <a:r>
              <a:rPr lang="en-US" i="1" dirty="0">
                <a:latin typeface="Times New Roman" panose="02020603050405020304" pitchFamily="18" charset="0"/>
                <a:cs typeface="Times New Roman" panose="02020603050405020304" pitchFamily="18" charset="0"/>
              </a:rPr>
              <a:t> CAM-CAD </a:t>
            </a:r>
            <a:r>
              <a:rPr lang="en-US" i="1" dirty="0" err="1">
                <a:latin typeface="Times New Roman" panose="02020603050405020304" pitchFamily="18" charset="0"/>
                <a:cs typeface="Times New Roman" panose="02020603050405020304" pitchFamily="18" charset="0"/>
              </a:rPr>
              <a:t>în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concordanță</a:t>
            </a:r>
            <a:r>
              <a:rPr lang="en-US" i="1" dirty="0">
                <a:latin typeface="Times New Roman" panose="02020603050405020304" pitchFamily="18" charset="0"/>
                <a:cs typeface="Times New Roman" panose="02020603050405020304" pitchFamily="18" charset="0"/>
              </a:rPr>
              <a:t> cu </a:t>
            </a:r>
            <a:r>
              <a:rPr lang="en-US" i="1" dirty="0" err="1">
                <a:latin typeface="Times New Roman" panose="02020603050405020304" pitchFamily="18" charset="0"/>
                <a:cs typeface="Times New Roman" panose="02020603050405020304" pitchFamily="18" charset="0"/>
              </a:rPr>
              <a:t>necesitățile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industriei</a:t>
            </a:r>
            <a:r>
              <a:rPr lang="en-US" i="1" dirty="0">
                <a:latin typeface="Times New Roman" panose="02020603050405020304" pitchFamily="18" charset="0"/>
                <a:cs typeface="Times New Roman" panose="02020603050405020304" pitchFamily="18" charset="0"/>
              </a:rPr>
              <a:t> la </a:t>
            </a:r>
            <a:r>
              <a:rPr lang="en-US" i="1" dirty="0" err="1">
                <a:latin typeface="Times New Roman" panose="02020603050405020304" pitchFamily="18" charset="0"/>
                <a:cs typeface="Times New Roman" panose="02020603050405020304" pitchFamily="18" charset="0"/>
              </a:rPr>
              <a:t>centrele</a:t>
            </a:r>
            <a:r>
              <a:rPr lang="en-US" i="1" dirty="0">
                <a:latin typeface="Times New Roman" panose="02020603050405020304" pitchFamily="18" charset="0"/>
                <a:cs typeface="Times New Roman" panose="02020603050405020304" pitchFamily="18" charset="0"/>
              </a:rPr>
              <a:t> de </a:t>
            </a:r>
            <a:r>
              <a:rPr lang="en-US" i="1" dirty="0" err="1">
                <a:latin typeface="Times New Roman" panose="02020603050405020304" pitchFamily="18" charset="0"/>
                <a:cs typeface="Times New Roman" panose="02020603050405020304" pitchFamily="18" charset="0"/>
              </a:rPr>
              <a:t>prelucrare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verticală</a:t>
            </a:r>
            <a:r>
              <a:rPr lang="en-US" i="1" dirty="0">
                <a:latin typeface="Times New Roman" panose="02020603050405020304" pitchFamily="18" charset="0"/>
                <a:cs typeface="Times New Roman" panose="02020603050405020304" pitchFamily="18" charset="0"/>
              </a:rPr>
              <a:t> CNC"</a:t>
            </a:r>
            <a:r>
              <a:rPr lang="en-US" dirty="0">
                <a:latin typeface="Times New Roman" panose="02020603050405020304" pitchFamily="18" charset="0"/>
                <a:cs typeface="Times New Roman" panose="02020603050405020304" pitchFamily="18" charset="0"/>
              </a:rPr>
              <a:t>. Cod</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2018-1-TR01-KA202-058585</a:t>
            </a:r>
            <a:r>
              <a:rPr lang="ro-RO" dirty="0">
                <a:latin typeface="Times New Roman" panose="02020603050405020304" pitchFamily="18" charset="0"/>
                <a:cs typeface="Times New Roman" panose="02020603050405020304" pitchFamily="18" charset="0"/>
              </a:rPr>
              <a:t> (</a:t>
            </a:r>
            <a:r>
              <a:rPr lang="ro-RO" b="1" dirty="0">
                <a:latin typeface="Times New Roman" panose="02020603050405020304" pitchFamily="18" charset="0"/>
                <a:cs typeface="Times New Roman" panose="02020603050405020304" pitchFamily="18" charset="0"/>
              </a:rPr>
              <a:t> ing. Ștefan </a:t>
            </a:r>
            <a:r>
              <a:rPr lang="ro-RO" b="1" dirty="0" err="1">
                <a:latin typeface="Times New Roman" panose="02020603050405020304" pitchFamily="18" charset="0"/>
                <a:cs typeface="Times New Roman" panose="02020603050405020304" pitchFamily="18" charset="0"/>
              </a:rPr>
              <a:t>Chichirău</a:t>
            </a:r>
            <a:r>
              <a:rPr lang="ro-RO" b="1" dirty="0">
                <a:latin typeface="Times New Roman" panose="02020603050405020304" pitchFamily="18" charset="0"/>
                <a:cs typeface="Times New Roman" panose="02020603050405020304" pitchFamily="18" charset="0"/>
              </a:rPr>
              <a:t>, ing. Dan Dogaru, ing. Consuela Roșu </a:t>
            </a:r>
            <a:r>
              <a:rPr lang="ro-RO"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Programul</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formare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continuă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pentru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experți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evaluatori</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manuale</a:t>
            </a:r>
            <a:r>
              <a:rPr lang="en-US" dirty="0">
                <a:latin typeface="Times New Roman" panose="02020603050405020304" pitchFamily="18" charset="0"/>
                <a:cs typeface="Times New Roman" panose="02020603050405020304" pitchFamily="18" charset="0"/>
              </a:rPr>
              <a:t> CEEM</a:t>
            </a:r>
            <a:r>
              <a:rPr lang="ro-RO" dirty="0">
                <a:latin typeface="Times New Roman" panose="02020603050405020304" pitchFamily="18" charset="0"/>
                <a:cs typeface="Times New Roman" panose="02020603050405020304" pitchFamily="18" charset="0"/>
              </a:rPr>
              <a:t> ( </a:t>
            </a:r>
            <a:r>
              <a:rPr lang="ro-RO" b="1" dirty="0">
                <a:latin typeface="Times New Roman" panose="02020603050405020304" pitchFamily="18" charset="0"/>
                <a:cs typeface="Times New Roman" panose="02020603050405020304" pitchFamily="18" charset="0"/>
              </a:rPr>
              <a:t>prof. Cristina Maria </a:t>
            </a:r>
            <a:r>
              <a:rPr lang="ro-RO" b="1" dirty="0" err="1">
                <a:latin typeface="Times New Roman" panose="02020603050405020304" pitchFamily="18" charset="0"/>
                <a:cs typeface="Times New Roman" panose="02020603050405020304" pitchFamily="18" charset="0"/>
              </a:rPr>
              <a:t>Bida</a:t>
            </a:r>
            <a:r>
              <a:rPr lang="ro-RO" b="1" dirty="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a:t>
            </a:r>
          </a:p>
          <a:p>
            <a:r>
              <a:rPr lang="en-US" sz="1600" dirty="0">
                <a:latin typeface="Times New Roman" panose="02020603050405020304" pitchFamily="18" charset="0"/>
                <a:cs typeface="Times New Roman" panose="02020603050405020304" pitchFamily="18" charset="0"/>
              </a:rPr>
              <a:t>Expert </a:t>
            </a:r>
            <a:r>
              <a:rPr lang="en-US" sz="1600" dirty="0" err="1">
                <a:latin typeface="Times New Roman" panose="02020603050405020304" pitchFamily="18" charset="0"/>
                <a:cs typeface="Times New Roman" panose="02020603050405020304" pitchFamily="18" charset="0"/>
              </a:rPr>
              <a:t>în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achiziții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publice</a:t>
            </a:r>
            <a:r>
              <a:rPr lang="ro-RO" sz="1600" dirty="0">
                <a:latin typeface="Times New Roman" panose="02020603050405020304" pitchFamily="18" charset="0"/>
                <a:cs typeface="Times New Roman" panose="02020603050405020304" pitchFamily="18" charset="0"/>
              </a:rPr>
              <a:t> ( </a:t>
            </a:r>
            <a:r>
              <a:rPr lang="ro-RO" sz="1600" b="1" dirty="0">
                <a:latin typeface="Times New Roman" panose="02020603050405020304" pitchFamily="18" charset="0"/>
                <a:cs typeface="Times New Roman" panose="02020603050405020304" pitchFamily="18" charset="0"/>
              </a:rPr>
              <a:t>prof. Cristina Maria </a:t>
            </a:r>
            <a:r>
              <a:rPr lang="ro-RO" sz="1600" b="1" dirty="0" err="1">
                <a:latin typeface="Times New Roman" panose="02020603050405020304" pitchFamily="18" charset="0"/>
                <a:cs typeface="Times New Roman" panose="02020603050405020304" pitchFamily="18" charset="0"/>
              </a:rPr>
              <a:t>Bida</a:t>
            </a:r>
            <a:r>
              <a:rPr lang="ro-RO" sz="1600" b="1" dirty="0">
                <a:latin typeface="Times New Roman" panose="02020603050405020304" pitchFamily="18" charset="0"/>
                <a:cs typeface="Times New Roman" panose="02020603050405020304" pitchFamily="18" charset="0"/>
              </a:rPr>
              <a:t> </a:t>
            </a:r>
            <a:r>
              <a:rPr lang="ro-RO" sz="1600"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Programul</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formare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pentru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constituirea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Corpului</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profesori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evaluatori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pentru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examenele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și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concursurile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naționale</a:t>
            </a:r>
            <a:r>
              <a:rPr lang="ro-RO" dirty="0">
                <a:latin typeface="Times New Roman" panose="02020603050405020304" pitchFamily="18" charset="0"/>
                <a:cs typeface="Times New Roman" panose="02020603050405020304" pitchFamily="18" charset="0"/>
              </a:rPr>
              <a:t> ( CPEECN ) / Online </a:t>
            </a:r>
            <a:r>
              <a:rPr lang="ro-RO" b="1" dirty="0">
                <a:latin typeface="Times New Roman" panose="02020603050405020304" pitchFamily="18" charset="0"/>
                <a:cs typeface="Times New Roman" panose="02020603050405020304" pitchFamily="18" charset="0"/>
              </a:rPr>
              <a:t>( prof. </a:t>
            </a:r>
            <a:r>
              <a:rPr lang="en-US" b="1" dirty="0" err="1">
                <a:latin typeface="Times New Roman" panose="02020603050405020304" pitchFamily="18" charset="0"/>
                <a:cs typeface="Times New Roman" panose="02020603050405020304" pitchFamily="18" charset="0"/>
              </a:rPr>
              <a:t>Stoleriu</a:t>
            </a:r>
            <a:r>
              <a:rPr lang="en-US" b="1" dirty="0">
                <a:latin typeface="Times New Roman" panose="02020603050405020304" pitchFamily="18" charset="0"/>
                <a:cs typeface="Times New Roman" panose="02020603050405020304" pitchFamily="18" charset="0"/>
              </a:rPr>
              <a:t> Anca</a:t>
            </a:r>
            <a:r>
              <a:rPr lang="ro-RO" b="1" dirty="0">
                <a:latin typeface="Times New Roman" panose="02020603050405020304" pitchFamily="18" charset="0"/>
                <a:cs typeface="Times New Roman" panose="02020603050405020304" pitchFamily="18" charset="0"/>
              </a:rPr>
              <a:t>, ing. </a:t>
            </a:r>
            <a:r>
              <a:rPr lang="en-US" b="1" dirty="0" err="1">
                <a:latin typeface="Times New Roman" panose="02020603050405020304" pitchFamily="18" charset="0"/>
                <a:cs typeface="Times New Roman" panose="02020603050405020304" pitchFamily="18" charset="0"/>
              </a:rPr>
              <a:t>Comanici</a:t>
            </a:r>
            <a:r>
              <a:rPr lang="en-US" b="1" dirty="0">
                <a:latin typeface="Times New Roman" panose="02020603050405020304" pitchFamily="18" charset="0"/>
                <a:cs typeface="Times New Roman" panose="02020603050405020304" pitchFamily="18" charset="0"/>
              </a:rPr>
              <a:t> Mariana</a:t>
            </a:r>
            <a:r>
              <a:rPr lang="ro-RO" b="1" dirty="0">
                <a:latin typeface="Times New Roman" panose="02020603050405020304" pitchFamily="18" charset="0"/>
                <a:cs typeface="Times New Roman" panose="02020603050405020304" pitchFamily="18" charset="0"/>
              </a:rPr>
              <a:t>, ing. Marilena Gorea )</a:t>
            </a:r>
          </a:p>
          <a:p>
            <a:r>
              <a:rPr lang="en-US" dirty="0">
                <a:latin typeface="Times New Roman" panose="02020603050405020304" pitchFamily="18" charset="0"/>
                <a:cs typeface="Times New Roman" panose="02020603050405020304" pitchFamily="18" charset="0"/>
              </a:rPr>
              <a:t>Program de </a:t>
            </a:r>
            <a:r>
              <a:rPr lang="en-US" dirty="0" err="1">
                <a:latin typeface="Times New Roman" panose="02020603050405020304" pitchFamily="18" charset="0"/>
                <a:cs typeface="Times New Roman" panose="02020603050405020304" pitchFamily="18" charset="0"/>
              </a:rPr>
              <a:t>formare</a:t>
            </a:r>
            <a:r>
              <a:rPr lang="en-US" dirty="0">
                <a:latin typeface="Times New Roman" panose="02020603050405020304" pitchFamily="18" charset="0"/>
                <a:cs typeface="Times New Roman" panose="02020603050405020304" pitchFamily="18" charset="0"/>
              </a:rPr>
              <a:t> GOOGLE EDUCATOR NIVELUL 1 - INTERMEDIARI nr. 3904</a:t>
            </a:r>
            <a:r>
              <a:rPr lang="ro-RO" dirty="0">
                <a:latin typeface="Times New Roman" panose="02020603050405020304" pitchFamily="18" charset="0"/>
                <a:cs typeface="Times New Roman" panose="02020603050405020304" pitchFamily="18" charset="0"/>
              </a:rPr>
              <a:t> ( </a:t>
            </a:r>
            <a:r>
              <a:rPr lang="ro-RO" b="1" dirty="0">
                <a:latin typeface="Times New Roman" panose="02020603050405020304" pitchFamily="18" charset="0"/>
                <a:cs typeface="Times New Roman" panose="02020603050405020304" pitchFamily="18" charset="0"/>
              </a:rPr>
              <a:t>ing. Dan Dogaru </a:t>
            </a:r>
            <a:r>
              <a:rPr lang="ro-RO"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Eficientizarea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managementului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instituțiilor</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învățământ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preuniversitar</a:t>
            </a:r>
            <a:r>
              <a:rPr lang="ro-RO" dirty="0">
                <a:latin typeface="Times New Roman" panose="02020603050405020304" pitchFamily="18" charset="0"/>
                <a:cs typeface="Times New Roman" panose="02020603050405020304" pitchFamily="18" charset="0"/>
              </a:rPr>
              <a:t>  ( </a:t>
            </a:r>
            <a:r>
              <a:rPr lang="ro-RO" b="1" dirty="0" err="1">
                <a:latin typeface="Times New Roman" panose="02020603050405020304" pitchFamily="18" charset="0"/>
                <a:cs typeface="Times New Roman" panose="02020603050405020304" pitchFamily="18" charset="0"/>
              </a:rPr>
              <a:t>prof.Anamaria</a:t>
            </a:r>
            <a:r>
              <a:rPr lang="ro-RO" b="1" dirty="0">
                <a:latin typeface="Times New Roman" panose="02020603050405020304" pitchFamily="18" charset="0"/>
                <a:cs typeface="Times New Roman" panose="02020603050405020304" pitchFamily="18" charset="0"/>
              </a:rPr>
              <a:t> Boboc </a:t>
            </a:r>
            <a:r>
              <a:rPr lang="ro-RO"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Inovare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și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schimbare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în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managementul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instituțiilor</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învățământ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preuniversitar</a:t>
            </a:r>
            <a:r>
              <a:rPr lang="ro-RO" dirty="0">
                <a:latin typeface="Times New Roman" panose="02020603050405020304" pitchFamily="18" charset="0"/>
                <a:cs typeface="Times New Roman" panose="02020603050405020304" pitchFamily="18" charset="0"/>
              </a:rPr>
              <a:t> ( </a:t>
            </a:r>
            <a:r>
              <a:rPr lang="ro-RO" b="1" dirty="0">
                <a:latin typeface="Times New Roman" panose="02020603050405020304" pitchFamily="18" charset="0"/>
                <a:cs typeface="Times New Roman" panose="02020603050405020304" pitchFamily="18" charset="0"/>
              </a:rPr>
              <a:t>prof. Anamaria Boboc </a:t>
            </a:r>
            <a:r>
              <a:rPr lang="ro-RO" dirty="0">
                <a:latin typeface="Times New Roman" panose="02020603050405020304" pitchFamily="18" charset="0"/>
                <a:cs typeface="Times New Roman" panose="02020603050405020304" pitchFamily="18" charset="0"/>
              </a:rPr>
              <a:t>)</a:t>
            </a:r>
          </a:p>
          <a:p>
            <a:r>
              <a:rPr lang="en-US" sz="1700" dirty="0" err="1">
                <a:latin typeface="Times New Roman" panose="02020603050405020304" pitchFamily="18" charset="0"/>
                <a:cs typeface="Times New Roman" panose="02020603050405020304" pitchFamily="18" charset="0"/>
              </a:rPr>
              <a:t>Profesor</a:t>
            </a:r>
            <a:r>
              <a:rPr lang="en-US" sz="1700" dirty="0">
                <a:latin typeface="Times New Roman" panose="02020603050405020304" pitchFamily="18" charset="0"/>
                <a:cs typeface="Times New Roman" panose="02020603050405020304" pitchFamily="18" charset="0"/>
              </a:rPr>
              <a:t> real </a:t>
            </a:r>
            <a:r>
              <a:rPr lang="en-US" sz="1700" dirty="0" err="1">
                <a:latin typeface="Times New Roman" panose="02020603050405020304" pitchFamily="18" charset="0"/>
                <a:cs typeface="Times New Roman" panose="02020603050405020304" pitchFamily="18" charset="0"/>
              </a:rPr>
              <a:t>într</a:t>
            </a:r>
            <a:r>
              <a:rPr lang="en-US" sz="1700" dirty="0">
                <a:latin typeface="Times New Roman" panose="02020603050405020304" pitchFamily="18" charset="0"/>
                <a:cs typeface="Times New Roman" panose="02020603050405020304" pitchFamily="18" charset="0"/>
              </a:rPr>
              <a:t>-o </a:t>
            </a:r>
            <a:r>
              <a:rPr lang="en-US" sz="1700" dirty="0" err="1">
                <a:latin typeface="Times New Roman" panose="02020603050405020304" pitchFamily="18" charset="0"/>
                <a:cs typeface="Times New Roman" panose="02020603050405020304" pitchFamily="18" charset="0"/>
              </a:rPr>
              <a:t>școală</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virtuală</a:t>
            </a:r>
            <a:r>
              <a:rPr lang="ro-RO" sz="1700" dirty="0">
                <a:latin typeface="Times New Roman" panose="02020603050405020304" pitchFamily="18" charset="0"/>
                <a:cs typeface="Times New Roman" panose="02020603050405020304" pitchFamily="18" charset="0"/>
              </a:rPr>
              <a:t> ( </a:t>
            </a:r>
            <a:r>
              <a:rPr lang="ro-RO" sz="1700" b="1" dirty="0">
                <a:latin typeface="Times New Roman" panose="02020603050405020304" pitchFamily="18" charset="0"/>
                <a:cs typeface="Times New Roman" panose="02020603050405020304" pitchFamily="18" charset="0"/>
              </a:rPr>
              <a:t>prof. Cornelia Toader </a:t>
            </a:r>
            <a:r>
              <a:rPr lang="ro-RO" sz="1600" dirty="0">
                <a:latin typeface="Times New Roman" panose="02020603050405020304" pitchFamily="18" charset="0"/>
                <a:cs typeface="Times New Roman" panose="02020603050405020304" pitchFamily="18" charset="0"/>
              </a:rPr>
              <a:t>)</a:t>
            </a:r>
          </a:p>
          <a:p>
            <a:r>
              <a:rPr lang="en-US" sz="1700" dirty="0">
                <a:latin typeface="Times New Roman" panose="02020603050405020304" pitchFamily="18" charset="0"/>
                <a:cs typeface="Times New Roman" panose="02020603050405020304" pitchFamily="18" charset="0"/>
              </a:rPr>
              <a:t>Program de </a:t>
            </a:r>
            <a:r>
              <a:rPr lang="en-US" sz="1700" dirty="0" err="1">
                <a:latin typeface="Times New Roman" panose="02020603050405020304" pitchFamily="18" charset="0"/>
                <a:cs typeface="Times New Roman" panose="02020603050405020304" pitchFamily="18" charset="0"/>
              </a:rPr>
              <a:t>perfecționare</a:t>
            </a:r>
            <a:r>
              <a:rPr lang="en-US" sz="1700" dirty="0">
                <a:latin typeface="Times New Roman" panose="02020603050405020304" pitchFamily="18" charset="0"/>
                <a:cs typeface="Times New Roman" panose="02020603050405020304" pitchFamily="18" charset="0"/>
              </a:rPr>
              <a:t> „Mentor </a:t>
            </a:r>
            <a:r>
              <a:rPr lang="en-US" sz="1700" dirty="0" err="1">
                <a:latin typeface="Times New Roman" panose="02020603050405020304" pitchFamily="18" charset="0"/>
                <a:cs typeface="Times New Roman" panose="02020603050405020304" pitchFamily="18" charset="0"/>
              </a:rPr>
              <a:t>în</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învățământul</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preuniversitar</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Asociația</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Centrul</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Național</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pentru</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Dezvoltarea</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Resurselor</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Umane</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Eurostudy</a:t>
            </a:r>
            <a:r>
              <a:rPr lang="en-US" sz="1700" dirty="0">
                <a:latin typeface="Times New Roman" panose="02020603050405020304" pitchFamily="18" charset="0"/>
                <a:cs typeface="Times New Roman" panose="02020603050405020304" pitchFamily="18" charset="0"/>
              </a:rPr>
              <a:t> (CNDRUE), </a:t>
            </a:r>
            <a:r>
              <a:rPr lang="en-US" sz="1700" dirty="0" err="1">
                <a:latin typeface="Times New Roman" panose="02020603050405020304" pitchFamily="18" charset="0"/>
                <a:cs typeface="Times New Roman" panose="02020603050405020304" pitchFamily="18" charset="0"/>
              </a:rPr>
              <a:t>Baia</a:t>
            </a:r>
            <a:r>
              <a:rPr lang="en-US" sz="1700" dirty="0">
                <a:latin typeface="Times New Roman" panose="02020603050405020304" pitchFamily="18" charset="0"/>
                <a:cs typeface="Times New Roman" panose="02020603050405020304" pitchFamily="18" charset="0"/>
              </a:rPr>
              <a:t> Mare, </a:t>
            </a:r>
            <a:r>
              <a:rPr lang="en-US" sz="1700" dirty="0" err="1">
                <a:latin typeface="Times New Roman" panose="02020603050405020304" pitchFamily="18" charset="0"/>
                <a:cs typeface="Times New Roman" panose="02020603050405020304" pitchFamily="18" charset="0"/>
              </a:rPr>
              <a:t>Maramureș</a:t>
            </a:r>
            <a:r>
              <a:rPr lang="ro-RO" sz="1700" dirty="0">
                <a:latin typeface="Times New Roman" panose="02020603050405020304" pitchFamily="18" charset="0"/>
                <a:cs typeface="Times New Roman" panose="02020603050405020304" pitchFamily="18" charset="0"/>
              </a:rPr>
              <a:t> ( </a:t>
            </a:r>
            <a:r>
              <a:rPr lang="ro-RO" sz="1700" b="1" dirty="0">
                <a:latin typeface="Times New Roman" panose="02020603050405020304" pitchFamily="18" charset="0"/>
                <a:cs typeface="Times New Roman" panose="02020603050405020304" pitchFamily="18" charset="0"/>
              </a:rPr>
              <a:t>prof. Cristina Cărăbuș, </a:t>
            </a:r>
            <a:r>
              <a:rPr lang="ro-RO" sz="1700" b="1" dirty="0" err="1">
                <a:latin typeface="Times New Roman" panose="02020603050405020304" pitchFamily="18" charset="0"/>
                <a:cs typeface="Times New Roman" panose="02020603050405020304" pitchFamily="18" charset="0"/>
              </a:rPr>
              <a:t>ing.Marilena</a:t>
            </a:r>
            <a:r>
              <a:rPr lang="ro-RO" sz="1700" b="1" dirty="0">
                <a:latin typeface="Times New Roman" panose="02020603050405020304" pitchFamily="18" charset="0"/>
                <a:cs typeface="Times New Roman" panose="02020603050405020304" pitchFamily="18" charset="0"/>
              </a:rPr>
              <a:t> Gorea ) </a:t>
            </a:r>
            <a:r>
              <a:rPr lang="ro-RO" sz="1700" dirty="0">
                <a:latin typeface="Times New Roman" panose="02020603050405020304" pitchFamily="18" charset="0"/>
                <a:cs typeface="Times New Roman" panose="02020603050405020304" pitchFamily="18" charset="0"/>
              </a:rPr>
              <a:t>)</a:t>
            </a:r>
          </a:p>
          <a:p>
            <a:r>
              <a:rPr lang="ro-RO" sz="1700" dirty="0">
                <a:latin typeface="Times New Roman" panose="02020603050405020304" pitchFamily="18" charset="0"/>
                <a:cs typeface="Times New Roman" panose="02020603050405020304" pitchFamily="18" charset="0"/>
              </a:rPr>
              <a:t>Formator</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în</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învățământul</a:t>
            </a:r>
            <a:r>
              <a:rPr lang="en-US" sz="1700" dirty="0">
                <a:latin typeface="Times New Roman" panose="02020603050405020304" pitchFamily="18" charset="0"/>
                <a:cs typeface="Times New Roman" panose="02020603050405020304" pitchFamily="18" charset="0"/>
              </a:rPr>
              <a:t> </a:t>
            </a:r>
            <a:r>
              <a:rPr lang="en-US" sz="1700" dirty="0" err="1">
                <a:latin typeface="Times New Roman" panose="02020603050405020304" pitchFamily="18" charset="0"/>
                <a:cs typeface="Times New Roman" panose="02020603050405020304" pitchFamily="18" charset="0"/>
              </a:rPr>
              <a:t>preuniversitar</a:t>
            </a:r>
            <a:r>
              <a:rPr lang="ro-RO" sz="1700" dirty="0">
                <a:latin typeface="Times New Roman" panose="02020603050405020304" pitchFamily="18" charset="0"/>
                <a:cs typeface="Times New Roman" panose="02020603050405020304" pitchFamily="18" charset="0"/>
              </a:rPr>
              <a:t> ( </a:t>
            </a:r>
            <a:r>
              <a:rPr lang="ro-RO" sz="1700" b="1" dirty="0">
                <a:latin typeface="Times New Roman" panose="02020603050405020304" pitchFamily="18" charset="0"/>
                <a:cs typeface="Times New Roman" panose="02020603050405020304" pitchFamily="18" charset="0"/>
              </a:rPr>
              <a:t>prof. </a:t>
            </a:r>
            <a:r>
              <a:rPr lang="ro-RO" sz="1700" b="1" dirty="0" err="1">
                <a:latin typeface="Times New Roman" panose="02020603050405020304" pitchFamily="18" charset="0"/>
                <a:cs typeface="Times New Roman" panose="02020603050405020304" pitchFamily="18" charset="0"/>
              </a:rPr>
              <a:t>Andreia</a:t>
            </a:r>
            <a:r>
              <a:rPr lang="ro-RO" sz="1700" b="1" dirty="0">
                <a:latin typeface="Times New Roman" panose="02020603050405020304" pitchFamily="18" charset="0"/>
                <a:cs typeface="Times New Roman" panose="02020603050405020304" pitchFamily="18" charset="0"/>
              </a:rPr>
              <a:t> </a:t>
            </a:r>
            <a:r>
              <a:rPr lang="ro-RO" sz="1700" b="1" dirty="0" err="1">
                <a:latin typeface="Times New Roman" panose="02020603050405020304" pitchFamily="18" charset="0"/>
                <a:cs typeface="Times New Roman" panose="02020603050405020304" pitchFamily="18" charset="0"/>
              </a:rPr>
              <a:t>Steclaru</a:t>
            </a:r>
            <a:r>
              <a:rPr lang="ro-RO" sz="1700" b="1" dirty="0">
                <a:latin typeface="Times New Roman" panose="02020603050405020304" pitchFamily="18" charset="0"/>
                <a:cs typeface="Times New Roman" panose="02020603050405020304" pitchFamily="18" charset="0"/>
              </a:rPr>
              <a:t> </a:t>
            </a:r>
            <a:r>
              <a:rPr lang="ro-RO" sz="17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311986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a:extLst>
              <a:ext uri="{FF2B5EF4-FFF2-40B4-BE49-F238E27FC236}">
                <a16:creationId xmlns:a16="http://schemas.microsoft.com/office/drawing/2014/main" id="{D3D1436B-2E2C-4066-9285-D6C7004799D1}"/>
              </a:ext>
            </a:extLst>
          </p:cNvPr>
          <p:cNvSpPr>
            <a:spLocks noGrp="1"/>
          </p:cNvSpPr>
          <p:nvPr>
            <p:ph idx="1"/>
          </p:nvPr>
        </p:nvSpPr>
        <p:spPr>
          <a:xfrm>
            <a:off x="2733869" y="466530"/>
            <a:ext cx="8733420" cy="5561045"/>
          </a:xfrm>
        </p:spPr>
        <p:txBody>
          <a:bodyPr>
            <a:normAutofit/>
          </a:bodyPr>
          <a:lstStyle/>
          <a:p>
            <a:endParaRPr lang="ro-RO" sz="1600" dirty="0">
              <a:latin typeface="Times New Roman" panose="02020603050405020304" pitchFamily="18" charset="0"/>
              <a:cs typeface="Times New Roman" panose="02020603050405020304" pitchFamily="18" charset="0"/>
            </a:endParaRPr>
          </a:p>
          <a:p>
            <a:pPr algn="ctr"/>
            <a:r>
              <a:rPr lang="ro-RO" sz="2800" b="1" dirty="0">
                <a:solidFill>
                  <a:srgbClr val="C00000"/>
                </a:solidFill>
                <a:latin typeface="Comic Sans MS" panose="030F0702030302020204" pitchFamily="66" charset="0"/>
              </a:rPr>
              <a:t>CURSURI DE FORMARE CONTINUĂ</a:t>
            </a:r>
          </a:p>
          <a:p>
            <a:pPr algn="ctr"/>
            <a:endParaRPr lang="ro-RO" sz="2800" dirty="0">
              <a:latin typeface="Times New Roman" panose="02020603050405020304" pitchFamily="18" charset="0"/>
              <a:cs typeface="Times New Roman" panose="02020603050405020304" pitchFamily="18" charset="0"/>
            </a:endParaRPr>
          </a:p>
          <a:p>
            <a:r>
              <a:rPr lang="en-US" sz="1600" dirty="0" err="1">
                <a:latin typeface="Times New Roman" panose="02020603050405020304" pitchFamily="18" charset="0"/>
                <a:cs typeface="Times New Roman" panose="02020603050405020304" pitchFamily="18" charset="0"/>
              </a:rPr>
              <a:t>Consiliere</a:t>
            </a:r>
            <a:r>
              <a:rPr lang="en-US" sz="1600" dirty="0">
                <a:latin typeface="Times New Roman" panose="02020603050405020304" pitchFamily="18" charset="0"/>
                <a:cs typeface="Times New Roman" panose="02020603050405020304" pitchFamily="18" charset="0"/>
              </a:rPr>
              <a:t> educational</a:t>
            </a:r>
            <a:r>
              <a:rPr lang="ro-RO" sz="1600" dirty="0">
                <a:latin typeface="Times New Roman" panose="02020603050405020304" pitchFamily="18" charset="0"/>
                <a:cs typeface="Times New Roman" panose="02020603050405020304" pitchFamily="18" charset="0"/>
              </a:rPr>
              <a:t>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dezvoltare</a:t>
            </a:r>
            <a:r>
              <a:rPr lang="en-US" sz="1600" dirty="0">
                <a:latin typeface="Times New Roman" panose="02020603050405020304" pitchFamily="18" charset="0"/>
                <a:cs typeface="Times New Roman" panose="02020603050405020304" pitchFamily="18" charset="0"/>
              </a:rPr>
              <a:t> personal</a:t>
            </a:r>
            <a:r>
              <a:rPr lang="ro-RO" sz="1600" dirty="0">
                <a:latin typeface="Times New Roman" panose="02020603050405020304" pitchFamily="18" charset="0"/>
                <a:cs typeface="Times New Roman" panose="02020603050405020304" pitchFamily="18" charset="0"/>
              </a:rPr>
              <a:t>ă</a:t>
            </a:r>
            <a:r>
              <a:rPr lang="en-US" sz="1600" dirty="0">
                <a:latin typeface="Times New Roman" panose="02020603050405020304" pitchFamily="18" charset="0"/>
                <a:cs typeface="Times New Roman" panose="02020603050405020304" pitchFamily="18" charset="0"/>
              </a:rPr>
              <a:t>-curs online</a:t>
            </a:r>
            <a:r>
              <a:rPr lang="ro-RO" sz="1600" dirty="0">
                <a:latin typeface="Times New Roman" panose="02020603050405020304" pitchFamily="18" charset="0"/>
                <a:cs typeface="Times New Roman" panose="02020603050405020304" pitchFamily="18" charset="0"/>
              </a:rPr>
              <a:t> ( </a:t>
            </a:r>
            <a:r>
              <a:rPr lang="ro-RO" sz="1600" b="1" dirty="0">
                <a:latin typeface="Times New Roman" panose="02020603050405020304" pitchFamily="18" charset="0"/>
                <a:cs typeface="Times New Roman" panose="02020603050405020304" pitchFamily="18" charset="0"/>
              </a:rPr>
              <a:t>psihopedagog Irina </a:t>
            </a:r>
            <a:r>
              <a:rPr lang="ro-RO" sz="1600" b="1" dirty="0" err="1">
                <a:latin typeface="Times New Roman" panose="02020603050405020304" pitchFamily="18" charset="0"/>
                <a:cs typeface="Times New Roman" panose="02020603050405020304" pitchFamily="18" charset="0"/>
              </a:rPr>
              <a:t>Dughiri</a:t>
            </a:r>
            <a:r>
              <a:rPr lang="ro-RO" sz="1600" b="1" dirty="0">
                <a:latin typeface="Times New Roman" panose="02020603050405020304" pitchFamily="18" charset="0"/>
                <a:cs typeface="Times New Roman" panose="02020603050405020304" pitchFamily="18" charset="0"/>
              </a:rPr>
              <a:t> </a:t>
            </a:r>
            <a:r>
              <a:rPr lang="ro-RO" sz="1600" dirty="0">
                <a:latin typeface="Times New Roman" panose="02020603050405020304" pitchFamily="18" charset="0"/>
                <a:cs typeface="Times New Roman" panose="02020603050405020304" pitchFamily="18" charset="0"/>
              </a:rPr>
              <a:t>) </a:t>
            </a:r>
          </a:p>
          <a:p>
            <a:r>
              <a:rPr lang="en-US" sz="1600" dirty="0" err="1">
                <a:latin typeface="Times New Roman" panose="02020603050405020304" pitchFamily="18" charset="0"/>
                <a:cs typeface="Times New Roman" panose="02020603050405020304" pitchFamily="18" charset="0"/>
              </a:rPr>
              <a:t>Activitate</a:t>
            </a:r>
            <a:r>
              <a:rPr lang="en-US" sz="1600" dirty="0">
                <a:latin typeface="Times New Roman" panose="02020603050405020304" pitchFamily="18" charset="0"/>
                <a:cs typeface="Times New Roman" panose="02020603050405020304" pitchFamily="18" charset="0"/>
              </a:rPr>
              <a:t> de </a:t>
            </a:r>
            <a:r>
              <a:rPr lang="en-US" sz="1600" dirty="0" err="1">
                <a:latin typeface="Times New Roman" panose="02020603050405020304" pitchFamily="18" charset="0"/>
                <a:cs typeface="Times New Roman" panose="02020603050405020304" pitchFamily="18" charset="0"/>
              </a:rPr>
              <a:t>formare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continuă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Inteligența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emoțională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în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actul</a:t>
            </a:r>
            <a:r>
              <a:rPr lang="en-US" sz="1600" dirty="0">
                <a:latin typeface="Times New Roman" panose="02020603050405020304" pitchFamily="18" charset="0"/>
                <a:cs typeface="Times New Roman" panose="02020603050405020304" pitchFamily="18" charset="0"/>
              </a:rPr>
              <a:t> de </a:t>
            </a:r>
            <a:r>
              <a:rPr lang="en-US" sz="1600" dirty="0" err="1">
                <a:latin typeface="Times New Roman" panose="02020603050405020304" pitchFamily="18" charset="0"/>
                <a:cs typeface="Times New Roman" panose="02020603050405020304" pitchFamily="18" charset="0"/>
              </a:rPr>
              <a:t>predare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Starea</a:t>
            </a:r>
            <a:r>
              <a:rPr lang="en-US" sz="1600" dirty="0">
                <a:latin typeface="Times New Roman" panose="02020603050405020304" pitchFamily="18" charset="0"/>
                <a:cs typeface="Times New Roman" panose="02020603050405020304" pitchFamily="18" charset="0"/>
              </a:rPr>
              <a:t> de bine a </a:t>
            </a:r>
            <a:r>
              <a:rPr lang="en-US" sz="1600" dirty="0" err="1">
                <a:latin typeface="Times New Roman" panose="02020603050405020304" pitchFamily="18" charset="0"/>
                <a:cs typeface="Times New Roman" panose="02020603050405020304" pitchFamily="18" charset="0"/>
              </a:rPr>
              <a:t>educatorului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Sellification</a:t>
            </a:r>
            <a:r>
              <a:rPr lang="en-US" sz="1600" dirty="0">
                <a:latin typeface="Times New Roman" panose="02020603050405020304" pitchFamily="18" charset="0"/>
                <a:cs typeface="Times New Roman" panose="02020603050405020304" pitchFamily="18" charset="0"/>
              </a:rPr>
              <a:t> Education</a:t>
            </a:r>
            <a:r>
              <a:rPr lang="ro-RO" sz="1600" dirty="0">
                <a:latin typeface="Times New Roman" panose="02020603050405020304" pitchFamily="18" charset="0"/>
                <a:cs typeface="Times New Roman" panose="02020603050405020304" pitchFamily="18" charset="0"/>
              </a:rPr>
              <a:t> ( </a:t>
            </a:r>
            <a:r>
              <a:rPr lang="ro-RO" sz="1600" b="1" dirty="0">
                <a:latin typeface="Times New Roman" panose="02020603050405020304" pitchFamily="18" charset="0"/>
                <a:cs typeface="Times New Roman" panose="02020603050405020304" pitchFamily="18" charset="0"/>
              </a:rPr>
              <a:t>prof. Cristina Cărăbuș </a:t>
            </a:r>
            <a:r>
              <a:rPr lang="ro-RO" sz="1600" dirty="0">
                <a:latin typeface="Times New Roman" panose="02020603050405020304" pitchFamily="18" charset="0"/>
                <a:cs typeface="Times New Roman" panose="02020603050405020304" pitchFamily="18" charset="0"/>
              </a:rPr>
              <a:t>)</a:t>
            </a:r>
          </a:p>
          <a:p>
            <a:r>
              <a:rPr lang="en-US" sz="1600" dirty="0">
                <a:latin typeface="Times New Roman" panose="02020603050405020304" pitchFamily="18" charset="0"/>
                <a:cs typeface="Times New Roman" panose="02020603050405020304" pitchFamily="18" charset="0"/>
              </a:rPr>
              <a:t>Webinar</a:t>
            </a:r>
            <a:r>
              <a:rPr lang="ro-RO" sz="1600" dirty="0">
                <a:latin typeface="Times New Roman" panose="02020603050405020304" pitchFamily="18" charset="0"/>
                <a:cs typeface="Times New Roman" panose="02020603050405020304" pitchFamily="18" charset="0"/>
              </a:rPr>
              <a:t>ii </a:t>
            </a:r>
            <a:r>
              <a:rPr lang="en-US" sz="1600" dirty="0">
                <a:latin typeface="Times New Roman" panose="02020603050405020304" pitchFamily="18" charset="0"/>
                <a:cs typeface="Times New Roman" panose="02020603050405020304" pitchFamily="18" charset="0"/>
              </a:rPr>
              <a:t>de </a:t>
            </a:r>
            <a:r>
              <a:rPr lang="en-US" sz="1600" dirty="0" err="1">
                <a:latin typeface="Times New Roman" panose="02020603050405020304" pitchFamily="18" charset="0"/>
                <a:cs typeface="Times New Roman" panose="02020603050405020304" pitchFamily="18" charset="0"/>
              </a:rPr>
              <a:t>formare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profesională</a:t>
            </a:r>
            <a:r>
              <a:rPr lang="ro-RO" sz="1600" dirty="0">
                <a:latin typeface="Times New Roman" panose="02020603050405020304" pitchFamily="18" charset="0"/>
                <a:cs typeface="Times New Roman" panose="02020603050405020304" pitchFamily="18" charset="0"/>
              </a:rPr>
              <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dezvoltare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personală</a:t>
            </a:r>
            <a:r>
              <a:rPr lang="ro-RO" sz="1600" dirty="0">
                <a:latin typeface="Times New Roman" panose="02020603050405020304" pitchFamily="18" charset="0"/>
                <a:cs typeface="Times New Roman" panose="02020603050405020304" pitchFamily="18" charset="0"/>
              </a:rPr>
              <a:t> : </a:t>
            </a:r>
            <a:r>
              <a:rPr lang="ro-RO" sz="1600" b="1" dirty="0" err="1">
                <a:latin typeface="Times New Roman" panose="02020603050405020304" pitchFamily="18" charset="0"/>
                <a:cs typeface="Times New Roman" panose="02020603050405020304" pitchFamily="18" charset="0"/>
              </a:rPr>
              <a:t>ing.Marilena</a:t>
            </a:r>
            <a:r>
              <a:rPr lang="ro-RO" sz="1600" b="1" dirty="0">
                <a:latin typeface="Times New Roman" panose="02020603050405020304" pitchFamily="18" charset="0"/>
                <a:cs typeface="Times New Roman" panose="02020603050405020304" pitchFamily="18" charset="0"/>
              </a:rPr>
              <a:t> Gorea ( 22 ), prof. Cristina Cărăbuș (5), prof. Anamaria Boboc (4)</a:t>
            </a:r>
          </a:p>
          <a:p>
            <a:r>
              <a:rPr lang="ro-RO" sz="1600" dirty="0">
                <a:latin typeface="Times New Roman" panose="02020603050405020304" pitchFamily="18" charset="0"/>
                <a:cs typeface="Times New Roman" panose="02020603050405020304" pitchFamily="18" charset="0"/>
              </a:rPr>
              <a:t>Conferințe online : </a:t>
            </a:r>
            <a:r>
              <a:rPr lang="ro-RO" sz="1600" b="1" dirty="0" err="1">
                <a:latin typeface="Times New Roman" panose="02020603050405020304" pitchFamily="18" charset="0"/>
                <a:cs typeface="Times New Roman" panose="02020603050405020304" pitchFamily="18" charset="0"/>
              </a:rPr>
              <a:t>ing.Marilena</a:t>
            </a:r>
            <a:r>
              <a:rPr lang="ro-RO" sz="1600" b="1" dirty="0">
                <a:latin typeface="Times New Roman" panose="02020603050405020304" pitchFamily="18" charset="0"/>
                <a:cs typeface="Times New Roman" panose="02020603050405020304" pitchFamily="18" charset="0"/>
              </a:rPr>
              <a:t> Gorea (10), prof. Cristina Cărăbuș (6), prof. Anamaria Boboc (2), ing. Dan Dogaru (3), prof. Elena Munteanu (3)</a:t>
            </a:r>
          </a:p>
          <a:p>
            <a:endParaRPr lang="ro-RO"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0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211DDDC1-3B60-4BC8-B0D8-9A319AC39CD9}"/>
              </a:ext>
            </a:extLst>
          </p:cNvPr>
          <p:cNvSpPr>
            <a:spLocks noGrp="1"/>
          </p:cNvSpPr>
          <p:nvPr>
            <p:ph type="title"/>
          </p:nvPr>
        </p:nvSpPr>
        <p:spPr>
          <a:xfrm>
            <a:off x="2921876" y="367862"/>
            <a:ext cx="8582736" cy="746235"/>
          </a:xfrm>
        </p:spPr>
        <p:txBody>
          <a:bodyPr/>
          <a:lstStyle/>
          <a:p>
            <a:r>
              <a:rPr lang="ro-RO" b="1" dirty="0">
                <a:solidFill>
                  <a:srgbClr val="C00000"/>
                </a:solidFill>
                <a:latin typeface="Comic Sans MS" panose="030F0702030302020204" pitchFamily="66" charset="0"/>
              </a:rPr>
              <a:t>PROIECTE EUROPENE – ERASMUS+</a:t>
            </a:r>
            <a:endParaRPr lang="ro-RO" dirty="0"/>
          </a:p>
        </p:txBody>
      </p:sp>
      <p:sp>
        <p:nvSpPr>
          <p:cNvPr id="3" name="Substituent conținut 2">
            <a:extLst>
              <a:ext uri="{FF2B5EF4-FFF2-40B4-BE49-F238E27FC236}">
                <a16:creationId xmlns:a16="http://schemas.microsoft.com/office/drawing/2014/main" id="{85695983-CC74-41FB-AC75-94CCFA8C9C83}"/>
              </a:ext>
            </a:extLst>
          </p:cNvPr>
          <p:cNvSpPr>
            <a:spLocks noGrp="1"/>
          </p:cNvSpPr>
          <p:nvPr>
            <p:ph idx="1"/>
          </p:nvPr>
        </p:nvSpPr>
        <p:spPr>
          <a:xfrm>
            <a:off x="1632857" y="1320980"/>
            <a:ext cx="10481782" cy="5061160"/>
          </a:xfrm>
        </p:spPr>
        <p:txBody>
          <a:bodyPr>
            <a:normAutofit fontScale="92500" lnSpcReduction="10000"/>
          </a:bodyPr>
          <a:lstStyle/>
          <a:p>
            <a:endParaRPr lang="ro-RO" dirty="0">
              <a:latin typeface="Times New Roman" panose="02020603050405020304" pitchFamily="18" charset="0"/>
              <a:cs typeface="Times New Roman" panose="02020603050405020304" pitchFamily="18" charset="0"/>
            </a:endParaRPr>
          </a:p>
          <a:p>
            <a:r>
              <a:rPr lang="ro-RO" dirty="0">
                <a:latin typeface="Times New Roman" panose="02020603050405020304" pitchFamily="18" charset="0"/>
                <a:cs typeface="Times New Roman" panose="02020603050405020304" pitchFamily="18" charset="0"/>
              </a:rPr>
              <a:t>Erasmus + KA 201 - Învățarea prin proiecte școlare: motivează, conștientizează și responsabilizează – cod 2018-1-RO01-KA201-049104 – coordonator Boboc Anamaria; </a:t>
            </a:r>
          </a:p>
          <a:p>
            <a:r>
              <a:rPr lang="ro-RO" dirty="0">
                <a:latin typeface="Times New Roman" panose="02020603050405020304" pitchFamily="18" charset="0"/>
                <a:cs typeface="Times New Roman" panose="02020603050405020304" pitchFamily="18" charset="0"/>
              </a:rPr>
              <a:t>„Tour </a:t>
            </a:r>
            <a:r>
              <a:rPr lang="ro-RO" dirty="0" err="1">
                <a:latin typeface="Times New Roman" panose="02020603050405020304" pitchFamily="18" charset="0"/>
                <a:cs typeface="Times New Roman" panose="02020603050405020304" pitchFamily="18" charset="0"/>
              </a:rPr>
              <a:t>my</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city</a:t>
            </a:r>
            <a:r>
              <a:rPr lang="ro-RO" dirty="0">
                <a:latin typeface="Times New Roman" panose="02020603050405020304" pitchFamily="18" charset="0"/>
                <a:cs typeface="Times New Roman" panose="02020603050405020304" pitchFamily="18" charset="0"/>
              </a:rPr>
              <a:t> ” 2020- 2022 - coordonator Boboc Anamaria; </a:t>
            </a:r>
          </a:p>
          <a:p>
            <a:r>
              <a:rPr lang="ro-RO" dirty="0">
                <a:latin typeface="Times New Roman" panose="02020603050405020304" pitchFamily="18" charset="0"/>
                <a:cs typeface="Times New Roman" panose="02020603050405020304" pitchFamily="18" charset="0"/>
              </a:rPr>
              <a:t>„</a:t>
            </a:r>
            <a:r>
              <a:rPr lang="ro-RO" dirty="0" err="1">
                <a:latin typeface="Times New Roman" panose="02020603050405020304" pitchFamily="18" charset="0"/>
                <a:cs typeface="Times New Roman" panose="02020603050405020304" pitchFamily="18" charset="0"/>
              </a:rPr>
              <a:t>From</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school</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to</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life</a:t>
            </a:r>
            <a:r>
              <a:rPr lang="ro-RO" dirty="0">
                <a:latin typeface="Times New Roman" panose="02020603050405020304" pitchFamily="18" charset="0"/>
                <a:cs typeface="Times New Roman" panose="02020603050405020304" pitchFamily="18" charset="0"/>
              </a:rPr>
              <a:t> – </a:t>
            </a:r>
            <a:r>
              <a:rPr lang="ro-RO" dirty="0" err="1">
                <a:latin typeface="Times New Roman" panose="02020603050405020304" pitchFamily="18" charset="0"/>
                <a:cs typeface="Times New Roman" panose="02020603050405020304" pitchFamily="18" charset="0"/>
              </a:rPr>
              <a:t>My</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knowleedge</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helps</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me</a:t>
            </a:r>
            <a:r>
              <a:rPr lang="ro-RO" dirty="0">
                <a:latin typeface="Times New Roman" panose="02020603050405020304" pitchFamily="18" charset="0"/>
                <a:cs typeface="Times New Roman" panose="02020603050405020304" pitchFamily="18" charset="0"/>
              </a:rPr>
              <a:t> in </a:t>
            </a:r>
            <a:r>
              <a:rPr lang="ro-RO" dirty="0" err="1">
                <a:latin typeface="Times New Roman" panose="02020603050405020304" pitchFamily="18" charset="0"/>
                <a:cs typeface="Times New Roman" panose="02020603050405020304" pitchFamily="18" charset="0"/>
              </a:rPr>
              <a:t>my</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daily</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life</a:t>
            </a:r>
            <a:r>
              <a:rPr lang="ro-RO" dirty="0">
                <a:latin typeface="Times New Roman" panose="02020603050405020304" pitchFamily="18" charset="0"/>
                <a:cs typeface="Times New Roman" panose="02020603050405020304" pitchFamily="18" charset="0"/>
              </a:rPr>
              <a:t>” – coordonator Ivănescu Mihaela; </a:t>
            </a:r>
          </a:p>
          <a:p>
            <a:r>
              <a:rPr lang="ro-RO" dirty="0">
                <a:latin typeface="Times New Roman" panose="02020603050405020304" pitchFamily="18" charset="0"/>
                <a:cs typeface="Times New Roman" panose="02020603050405020304" pitchFamily="18" charset="0"/>
              </a:rPr>
              <a:t>„New </a:t>
            </a:r>
            <a:r>
              <a:rPr lang="ro-RO" dirty="0" err="1">
                <a:latin typeface="Times New Roman" panose="02020603050405020304" pitchFamily="18" charset="0"/>
                <a:cs typeface="Times New Roman" panose="02020603050405020304" pitchFamily="18" charset="0"/>
              </a:rPr>
              <a:t>approaches</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opposite</a:t>
            </a:r>
            <a:r>
              <a:rPr lang="ro-RO" dirty="0">
                <a:latin typeface="Times New Roman" panose="02020603050405020304" pitchFamily="18" charset="0"/>
                <a:cs typeface="Times New Roman" panose="02020603050405020304" pitchFamily="18" charset="0"/>
              </a:rPr>
              <a:t> old </a:t>
            </a:r>
            <a:r>
              <a:rPr lang="ro-RO" dirty="0" err="1">
                <a:latin typeface="Times New Roman" panose="02020603050405020304" pitchFamily="18" charset="0"/>
                <a:cs typeface="Times New Roman" panose="02020603050405020304" pitchFamily="18" charset="0"/>
              </a:rPr>
              <a:t>stereotypes</a:t>
            </a:r>
            <a:r>
              <a:rPr lang="ro-RO" dirty="0">
                <a:latin typeface="Times New Roman" panose="02020603050405020304" pitchFamily="18" charset="0"/>
                <a:cs typeface="Times New Roman" panose="02020603050405020304" pitchFamily="18" charset="0"/>
              </a:rPr>
              <a:t>” – coordonator Ivănescu Mihaela; </a:t>
            </a:r>
          </a:p>
          <a:p>
            <a:r>
              <a:rPr lang="en-US" dirty="0">
                <a:latin typeface="Times New Roman" panose="02020603050405020304" pitchFamily="18" charset="0"/>
                <a:cs typeface="Times New Roman" panose="02020603050405020304" pitchFamily="18" charset="0"/>
              </a:rPr>
              <a:t>„</a:t>
            </a:r>
            <a:r>
              <a:rPr lang="ro-RO" dirty="0">
                <a:latin typeface="Times New Roman" panose="02020603050405020304" pitchFamily="18" charset="0"/>
                <a:cs typeface="Times New Roman" panose="02020603050405020304" pitchFamily="18" charset="0"/>
              </a:rPr>
              <a:t>Multiplicarea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metodelor</a:t>
            </a:r>
            <a:r>
              <a:rPr lang="en-US" dirty="0">
                <a:latin typeface="Times New Roman" panose="02020603050405020304" pitchFamily="18" charset="0"/>
                <a:cs typeface="Times New Roman" panose="02020603050405020304" pitchFamily="18" charset="0"/>
              </a:rPr>
              <a:t> de </a:t>
            </a:r>
            <a:r>
              <a:rPr lang="en-US" dirty="0" err="1">
                <a:latin typeface="Times New Roman" panose="02020603050405020304" pitchFamily="18" charset="0"/>
                <a:cs typeface="Times New Roman" panose="02020603050405020304" pitchFamily="18" charset="0"/>
              </a:rPr>
              <a:t>Educație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și</a:t>
            </a:r>
            <a:r>
              <a:rPr lang="en-US" dirty="0">
                <a:latin typeface="Times New Roman" panose="02020603050405020304" pitchFamily="18" charset="0"/>
                <a:cs typeface="Times New Roman" panose="02020603050405020304" pitchFamily="18" charset="0"/>
              </a:rPr>
              <a:t> a </a:t>
            </a:r>
            <a:r>
              <a:rPr lang="en-US" dirty="0" err="1">
                <a:latin typeface="Times New Roman" panose="02020603050405020304" pitchFamily="18" charset="0"/>
                <a:cs typeface="Times New Roman" panose="02020603050405020304" pitchFamily="18" charset="0"/>
              </a:rPr>
              <a:t>Competențelor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Adaptarea</a:t>
            </a:r>
            <a:r>
              <a:rPr lang="en-US" dirty="0">
                <a:latin typeface="Times New Roman" panose="02020603050405020304" pitchFamily="18" charset="0"/>
                <a:cs typeface="Times New Roman" panose="02020603050405020304" pitchFamily="18" charset="0"/>
              </a:rPr>
              <a:t> la </a:t>
            </a:r>
            <a:r>
              <a:rPr lang="en-US" dirty="0" err="1">
                <a:latin typeface="Times New Roman" panose="02020603050405020304" pitchFamily="18" charset="0"/>
                <a:cs typeface="Times New Roman" panose="02020603050405020304" pitchFamily="18" charset="0"/>
              </a:rPr>
              <a:t>Nevoile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Industriilor</a:t>
            </a:r>
            <a:r>
              <a:rPr lang="en-US" dirty="0">
                <a:latin typeface="Times New Roman" panose="02020603050405020304" pitchFamily="18" charset="0"/>
                <a:cs typeface="Times New Roman" panose="02020603050405020304" pitchFamily="18" charset="0"/>
              </a:rPr>
              <a:t> Competitive - EMPLOY MECHANICS!”</a:t>
            </a:r>
            <a:r>
              <a:rPr lang="ro-RO" dirty="0">
                <a:latin typeface="Times New Roman" panose="02020603050405020304" pitchFamily="18" charset="0"/>
                <a:cs typeface="Times New Roman" panose="02020603050405020304" pitchFamily="18" charset="0"/>
              </a:rPr>
              <a:t>, Cod SMIS 108847 – POCU, axa prioritară 6 – </a:t>
            </a:r>
            <a:r>
              <a:rPr lang="ro-RO" dirty="0" err="1">
                <a:latin typeface="Times New Roman" panose="02020603050405020304" pitchFamily="18" charset="0"/>
                <a:cs typeface="Times New Roman" panose="02020603050405020304" pitchFamily="18" charset="0"/>
              </a:rPr>
              <a:t>Educaţie</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şi</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competenţe</a:t>
            </a:r>
            <a:r>
              <a:rPr lang="ro-RO" dirty="0">
                <a:latin typeface="Times New Roman" panose="02020603050405020304" pitchFamily="18" charset="0"/>
                <a:cs typeface="Times New Roman" panose="02020603050405020304" pitchFamily="18" charset="0"/>
              </a:rPr>
              <a:t> – 2014 – 2020;</a:t>
            </a:r>
          </a:p>
          <a:p>
            <a:r>
              <a:rPr lang="ro-RO" dirty="0">
                <a:latin typeface="Times New Roman" panose="02020603050405020304" pitchFamily="18" charset="0"/>
                <a:cs typeface="Times New Roman" panose="02020603050405020304" pitchFamily="18" charset="0"/>
              </a:rPr>
              <a:t>ELECTRONIC INTERNSHIPS – </a:t>
            </a:r>
            <a:r>
              <a:rPr lang="ro-RO" i="1" dirty="0">
                <a:latin typeface="Times New Roman" panose="02020603050405020304" pitchFamily="18" charset="0"/>
                <a:cs typeface="Times New Roman" panose="02020603050405020304" pitchFamily="18" charset="0"/>
              </a:rPr>
              <a:t>Elemente Locale de Educație și Competențe Tehnice Readaptate la Ocupațiile și Nevoile din Industriile Competitive”, Cod SMIS 108846, 2014 – 2020; </a:t>
            </a:r>
          </a:p>
          <a:p>
            <a:r>
              <a:rPr lang="it-IT" i="1" dirty="0">
                <a:latin typeface="Times New Roman" panose="02020603050405020304" pitchFamily="18" charset="0"/>
                <a:cs typeface="Times New Roman" panose="02020603050405020304" pitchFamily="18" charset="0"/>
              </a:rPr>
              <a:t>„</a:t>
            </a:r>
            <a:r>
              <a:rPr lang="ro-RO" i="1" dirty="0">
                <a:latin typeface="Times New Roman" panose="02020603050405020304" pitchFamily="18" charset="0"/>
                <a:cs typeface="Times New Roman" panose="02020603050405020304" pitchFamily="18" charset="0"/>
              </a:rPr>
              <a:t>Îmbunătățirea stagiilor de practică în domeniul mecanic – 2014 – 2021; </a:t>
            </a:r>
            <a:r>
              <a:rPr lang="ro-RO" dirty="0">
                <a:latin typeface="Times New Roman" panose="02020603050405020304" pitchFamily="18" charset="0"/>
                <a:cs typeface="Times New Roman" panose="02020603050405020304" pitchFamily="18" charset="0"/>
              </a:rPr>
              <a:t>în cadrul PROGRAMULUI DE EDUCAŢIE, BURSE, UCENICIE ŞI ANTREPRENORIATUL TINERILOR ÎN ROMÂNIA, FINANŢAT PRIN GRANTURILE SEE 2014-2021, PROIECTE ÎN DOMENIUL ÎNVĂŢĂMÂNTULUI PROFESIONAL ŞI TEHNIC; </a:t>
            </a:r>
          </a:p>
          <a:p>
            <a:pPr algn="just"/>
            <a:r>
              <a:rPr lang="ro-RO" sz="2000" dirty="0">
                <a:solidFill>
                  <a:srgbClr val="000000"/>
                </a:solidFill>
                <a:latin typeface="Times New Roman" panose="02020603050405020304" pitchFamily="18" charset="0"/>
                <a:ea typeface="Times New Roman" panose="02020603050405020304" pitchFamily="18" charset="0"/>
                <a:cs typeface="Arial" panose="020B0604020202020204" pitchFamily="34" charset="0"/>
              </a:rPr>
              <a:t>Erasmus -  </a:t>
            </a:r>
            <a:r>
              <a:rPr lang="ro-RO" dirty="0" err="1">
                <a:solidFill>
                  <a:srgbClr val="1D2129"/>
                </a:solidFill>
                <a:latin typeface="Times New Roman" panose="02020603050405020304" pitchFamily="18" charset="0"/>
                <a:ea typeface="Times New Roman" panose="02020603050405020304" pitchFamily="18" charset="0"/>
              </a:rPr>
              <a:t>Improving</a:t>
            </a:r>
            <a:r>
              <a:rPr lang="ro-RO" dirty="0">
                <a:solidFill>
                  <a:srgbClr val="1D2129"/>
                </a:solidFill>
                <a:latin typeface="Times New Roman" panose="02020603050405020304" pitchFamily="18" charset="0"/>
                <a:ea typeface="Times New Roman" panose="02020603050405020304" pitchFamily="18" charset="0"/>
              </a:rPr>
              <a:t> </a:t>
            </a:r>
            <a:r>
              <a:rPr lang="ro-RO" dirty="0" err="1">
                <a:solidFill>
                  <a:srgbClr val="1D2129"/>
                </a:solidFill>
                <a:latin typeface="Times New Roman" panose="02020603050405020304" pitchFamily="18" charset="0"/>
                <a:ea typeface="Times New Roman" panose="02020603050405020304" pitchFamily="18" charset="0"/>
              </a:rPr>
              <a:t>the</a:t>
            </a:r>
            <a:r>
              <a:rPr lang="ro-RO" dirty="0">
                <a:solidFill>
                  <a:srgbClr val="1D2129"/>
                </a:solidFill>
                <a:latin typeface="Times New Roman" panose="02020603050405020304" pitchFamily="18" charset="0"/>
                <a:ea typeface="Times New Roman" panose="02020603050405020304" pitchFamily="18" charset="0"/>
              </a:rPr>
              <a:t> CNC </a:t>
            </a:r>
            <a:r>
              <a:rPr lang="ro-RO" dirty="0" err="1">
                <a:solidFill>
                  <a:srgbClr val="1D2129"/>
                </a:solidFill>
                <a:latin typeface="Times New Roman" panose="02020603050405020304" pitchFamily="18" charset="0"/>
                <a:ea typeface="Times New Roman" panose="02020603050405020304" pitchFamily="18" charset="0"/>
              </a:rPr>
              <a:t>and</a:t>
            </a:r>
            <a:r>
              <a:rPr lang="ro-RO" dirty="0">
                <a:solidFill>
                  <a:srgbClr val="1D2129"/>
                </a:solidFill>
                <a:latin typeface="Times New Roman" panose="02020603050405020304" pitchFamily="18" charset="0"/>
                <a:ea typeface="Times New Roman" panose="02020603050405020304" pitchFamily="18" charset="0"/>
              </a:rPr>
              <a:t> CAM-CAD </a:t>
            </a:r>
            <a:r>
              <a:rPr lang="ro-RO" dirty="0" err="1">
                <a:solidFill>
                  <a:srgbClr val="1D2129"/>
                </a:solidFill>
                <a:latin typeface="Times New Roman" panose="02020603050405020304" pitchFamily="18" charset="0"/>
                <a:ea typeface="Times New Roman" panose="02020603050405020304" pitchFamily="18" charset="0"/>
              </a:rPr>
              <a:t>Competencies</a:t>
            </a:r>
            <a:r>
              <a:rPr lang="ro-RO" dirty="0">
                <a:solidFill>
                  <a:srgbClr val="1D2129"/>
                </a:solidFill>
                <a:latin typeface="Times New Roman" panose="02020603050405020304" pitchFamily="18" charset="0"/>
                <a:ea typeface="Times New Roman" panose="02020603050405020304" pitchFamily="18" charset="0"/>
              </a:rPr>
              <a:t> in </a:t>
            </a:r>
            <a:r>
              <a:rPr lang="ro-RO" dirty="0" err="1">
                <a:solidFill>
                  <a:srgbClr val="1D2129"/>
                </a:solidFill>
                <a:latin typeface="Times New Roman" panose="02020603050405020304" pitchFamily="18" charset="0"/>
                <a:ea typeface="Times New Roman" panose="02020603050405020304" pitchFamily="18" charset="0"/>
              </a:rPr>
              <a:t>accordance</a:t>
            </a:r>
            <a:r>
              <a:rPr lang="ro-RO" dirty="0">
                <a:solidFill>
                  <a:srgbClr val="1D2129"/>
                </a:solidFill>
                <a:latin typeface="Times New Roman" panose="02020603050405020304" pitchFamily="18" charset="0"/>
                <a:ea typeface="Times New Roman" panose="02020603050405020304" pitchFamily="18" charset="0"/>
              </a:rPr>
              <a:t> </a:t>
            </a:r>
            <a:r>
              <a:rPr lang="ro-RO" dirty="0" err="1">
                <a:solidFill>
                  <a:srgbClr val="1D2129"/>
                </a:solidFill>
                <a:latin typeface="Times New Roman" panose="02020603050405020304" pitchFamily="18" charset="0"/>
                <a:ea typeface="Times New Roman" panose="02020603050405020304" pitchFamily="18" charset="0"/>
              </a:rPr>
              <a:t>with</a:t>
            </a:r>
            <a:r>
              <a:rPr lang="ro-RO" dirty="0">
                <a:solidFill>
                  <a:srgbClr val="1D2129"/>
                </a:solidFill>
                <a:latin typeface="Times New Roman" panose="02020603050405020304" pitchFamily="18" charset="0"/>
                <a:ea typeface="Times New Roman" panose="02020603050405020304" pitchFamily="18" charset="0"/>
              </a:rPr>
              <a:t> </a:t>
            </a:r>
            <a:r>
              <a:rPr lang="ro-RO" dirty="0" err="1">
                <a:solidFill>
                  <a:srgbClr val="1D2129"/>
                </a:solidFill>
                <a:latin typeface="Times New Roman" panose="02020603050405020304" pitchFamily="18" charset="0"/>
                <a:ea typeface="Times New Roman" panose="02020603050405020304" pitchFamily="18" charset="0"/>
              </a:rPr>
              <a:t>the</a:t>
            </a:r>
            <a:r>
              <a:rPr lang="ro-RO" dirty="0">
                <a:solidFill>
                  <a:srgbClr val="1D2129"/>
                </a:solidFill>
                <a:latin typeface="Times New Roman" panose="02020603050405020304" pitchFamily="18" charset="0"/>
                <a:ea typeface="Times New Roman" panose="02020603050405020304" pitchFamily="18" charset="0"/>
              </a:rPr>
              <a:t> </a:t>
            </a:r>
            <a:r>
              <a:rPr lang="ro-RO" dirty="0" err="1">
                <a:solidFill>
                  <a:srgbClr val="1D2129"/>
                </a:solidFill>
                <a:latin typeface="Times New Roman" panose="02020603050405020304" pitchFamily="18" charset="0"/>
                <a:ea typeface="Times New Roman" panose="02020603050405020304" pitchFamily="18" charset="0"/>
              </a:rPr>
              <a:t>needs</a:t>
            </a:r>
            <a:r>
              <a:rPr lang="ro-RO" dirty="0">
                <a:solidFill>
                  <a:srgbClr val="1D2129"/>
                </a:solidFill>
                <a:latin typeface="Times New Roman" panose="02020603050405020304" pitchFamily="18" charset="0"/>
                <a:ea typeface="Times New Roman" panose="02020603050405020304" pitchFamily="18" charset="0"/>
              </a:rPr>
              <a:t> of </a:t>
            </a:r>
            <a:r>
              <a:rPr lang="ro-RO" dirty="0" err="1">
                <a:solidFill>
                  <a:srgbClr val="1D2129"/>
                </a:solidFill>
                <a:latin typeface="Times New Roman" panose="02020603050405020304" pitchFamily="18" charset="0"/>
                <a:ea typeface="Times New Roman" panose="02020603050405020304" pitchFamily="18" charset="0"/>
              </a:rPr>
              <a:t>the</a:t>
            </a:r>
            <a:r>
              <a:rPr lang="ro-RO" dirty="0">
                <a:solidFill>
                  <a:srgbClr val="1D2129"/>
                </a:solidFill>
                <a:latin typeface="Times New Roman" panose="02020603050405020304" pitchFamily="18" charset="0"/>
                <a:ea typeface="Times New Roman" panose="02020603050405020304" pitchFamily="18" charset="0"/>
              </a:rPr>
              <a:t> </a:t>
            </a:r>
            <a:r>
              <a:rPr lang="ro-RO" dirty="0" err="1">
                <a:solidFill>
                  <a:srgbClr val="1D2129"/>
                </a:solidFill>
                <a:latin typeface="Times New Roman" panose="02020603050405020304" pitchFamily="18" charset="0"/>
                <a:ea typeface="Times New Roman" panose="02020603050405020304" pitchFamily="18" charset="0"/>
              </a:rPr>
              <a:t>industry</a:t>
            </a:r>
            <a:r>
              <a:rPr lang="ro-RO" dirty="0">
                <a:solidFill>
                  <a:srgbClr val="1D2129"/>
                </a:solidFill>
                <a:latin typeface="Times New Roman" panose="02020603050405020304" pitchFamily="18" charset="0"/>
                <a:ea typeface="Times New Roman" panose="02020603050405020304" pitchFamily="18" charset="0"/>
              </a:rPr>
              <a:t> at CNC vertical </a:t>
            </a:r>
            <a:r>
              <a:rPr lang="ro-RO" dirty="0" err="1">
                <a:solidFill>
                  <a:srgbClr val="1D2129"/>
                </a:solidFill>
                <a:latin typeface="Times New Roman" panose="02020603050405020304" pitchFamily="18" charset="0"/>
                <a:ea typeface="Times New Roman" panose="02020603050405020304" pitchFamily="18" charset="0"/>
              </a:rPr>
              <a:t>precessing</a:t>
            </a:r>
            <a:r>
              <a:rPr lang="ro-RO" dirty="0">
                <a:solidFill>
                  <a:srgbClr val="1D2129"/>
                </a:solidFill>
                <a:latin typeface="Times New Roman" panose="02020603050405020304" pitchFamily="18" charset="0"/>
                <a:ea typeface="Times New Roman" panose="02020603050405020304" pitchFamily="18" charset="0"/>
              </a:rPr>
              <a:t> </a:t>
            </a:r>
            <a:r>
              <a:rPr lang="ro-RO" dirty="0" err="1">
                <a:solidFill>
                  <a:srgbClr val="1D2129"/>
                </a:solidFill>
                <a:latin typeface="Times New Roman" panose="02020603050405020304" pitchFamily="18" charset="0"/>
                <a:ea typeface="Times New Roman" panose="02020603050405020304" pitchFamily="18" charset="0"/>
              </a:rPr>
              <a:t>centres</a:t>
            </a:r>
            <a:r>
              <a:rPr lang="ro-RO" dirty="0">
                <a:solidFill>
                  <a:srgbClr val="1D2129"/>
                </a:solidFill>
                <a:latin typeface="Times New Roman" panose="02020603050405020304" pitchFamily="18" charset="0"/>
                <a:ea typeface="Times New Roman" panose="02020603050405020304" pitchFamily="18" charset="0"/>
              </a:rPr>
              <a:t>”, cod proiect 2018-1-TR01-KA202-058585.</a:t>
            </a:r>
            <a:endParaRPr lang="en-US" sz="2000" dirty="0">
              <a:solidFill>
                <a:srgbClr val="000000"/>
              </a:solidFill>
              <a:latin typeface="Arial" panose="020B0604020202020204" pitchFamily="34" charset="0"/>
              <a:ea typeface="Times New Roman" panose="02020603050405020304" pitchFamily="18" charset="0"/>
            </a:endParaRPr>
          </a:p>
          <a:p>
            <a:endParaRPr lang="ro-RO" dirty="0"/>
          </a:p>
        </p:txBody>
      </p:sp>
    </p:spTree>
    <p:extLst>
      <p:ext uri="{BB962C8B-B14F-4D97-AF65-F5344CB8AC3E}">
        <p14:creationId xmlns:p14="http://schemas.microsoft.com/office/powerpoint/2010/main" val="185252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CB3C7CC4-1FD3-41DB-8100-65A401B0A5D7}"/>
              </a:ext>
            </a:extLst>
          </p:cNvPr>
          <p:cNvSpPr>
            <a:spLocks noGrp="1"/>
          </p:cNvSpPr>
          <p:nvPr>
            <p:ph type="title"/>
          </p:nvPr>
        </p:nvSpPr>
        <p:spPr>
          <a:xfrm>
            <a:off x="2984938" y="624110"/>
            <a:ext cx="8519674" cy="700193"/>
          </a:xfrm>
        </p:spPr>
        <p:txBody>
          <a:bodyPr/>
          <a:lstStyle/>
          <a:p>
            <a:r>
              <a:rPr lang="ro-RO" b="1" dirty="0">
                <a:solidFill>
                  <a:srgbClr val="C00000"/>
                </a:solidFill>
                <a:latin typeface="Comic Sans MS" panose="030F0702030302020204" pitchFamily="66" charset="0"/>
              </a:rPr>
              <a:t>NUMĂR DE ELEVI – 2020 / 2021</a:t>
            </a:r>
            <a:endParaRPr lang="ro-RO" dirty="0"/>
          </a:p>
        </p:txBody>
      </p:sp>
      <p:graphicFrame>
        <p:nvGraphicFramePr>
          <p:cNvPr id="4" name="Substituent conținut 3">
            <a:extLst>
              <a:ext uri="{FF2B5EF4-FFF2-40B4-BE49-F238E27FC236}">
                <a16:creationId xmlns:a16="http://schemas.microsoft.com/office/drawing/2014/main" id="{3A2F1BDF-06C9-437F-B069-B2E5B826AC78}"/>
              </a:ext>
            </a:extLst>
          </p:cNvPr>
          <p:cNvGraphicFramePr>
            <a:graphicFrameLocks noGrp="1"/>
          </p:cNvGraphicFramePr>
          <p:nvPr>
            <p:ph idx="1"/>
            <p:extLst>
              <p:ext uri="{D42A27DB-BD31-4B8C-83A1-F6EECF244321}">
                <p14:modId xmlns:p14="http://schemas.microsoft.com/office/powerpoint/2010/main" val="2535268304"/>
              </p:ext>
            </p:extLst>
          </p:nvPr>
        </p:nvGraphicFramePr>
        <p:xfrm>
          <a:off x="2638097" y="1492469"/>
          <a:ext cx="8718876" cy="4918840"/>
        </p:xfrm>
        <a:graphic>
          <a:graphicData uri="http://schemas.openxmlformats.org/drawingml/2006/table">
            <a:tbl>
              <a:tblPr firstRow="1" bandRow="1">
                <a:tableStyleId>{5C22544A-7EE6-4342-B048-85BDC9FD1C3A}</a:tableStyleId>
              </a:tblPr>
              <a:tblGrid>
                <a:gridCol w="2906292">
                  <a:extLst>
                    <a:ext uri="{9D8B030D-6E8A-4147-A177-3AD203B41FA5}">
                      <a16:colId xmlns:a16="http://schemas.microsoft.com/office/drawing/2014/main" val="256427756"/>
                    </a:ext>
                  </a:extLst>
                </a:gridCol>
                <a:gridCol w="2906292">
                  <a:extLst>
                    <a:ext uri="{9D8B030D-6E8A-4147-A177-3AD203B41FA5}">
                      <a16:colId xmlns:a16="http://schemas.microsoft.com/office/drawing/2014/main" val="1660088835"/>
                    </a:ext>
                  </a:extLst>
                </a:gridCol>
                <a:gridCol w="2906292">
                  <a:extLst>
                    <a:ext uri="{9D8B030D-6E8A-4147-A177-3AD203B41FA5}">
                      <a16:colId xmlns:a16="http://schemas.microsoft.com/office/drawing/2014/main" val="4205351469"/>
                    </a:ext>
                  </a:extLst>
                </a:gridCol>
              </a:tblGrid>
              <a:tr h="983768">
                <a:tc>
                  <a:txBody>
                    <a:bodyPr/>
                    <a:lstStyle/>
                    <a:p>
                      <a:pPr marL="68580" indent="-6350" algn="ctr">
                        <a:lnSpc>
                          <a:spcPct val="107000"/>
                        </a:lnSpc>
                        <a:spcAft>
                          <a:spcPts val="1300"/>
                        </a:spcAft>
                      </a:pPr>
                      <a:r>
                        <a:rPr lang="ro-RO" sz="2000" b="1" dirty="0">
                          <a:effectLst/>
                        </a:rPr>
                        <a:t> </a:t>
                      </a:r>
                      <a:endParaRPr lang="en-US"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68580" indent="-6350" algn="ctr">
                        <a:lnSpc>
                          <a:spcPct val="107000"/>
                        </a:lnSpc>
                        <a:spcAft>
                          <a:spcPts val="1300"/>
                        </a:spcAft>
                      </a:pPr>
                      <a:r>
                        <a:rPr lang="ro-RO" sz="2000" b="1" dirty="0">
                          <a:effectLst/>
                        </a:rPr>
                        <a:t>ÎNCEPUTUL ANULUI</a:t>
                      </a:r>
                      <a:endParaRPr lang="en-US"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68580" indent="-6350" algn="ctr">
                        <a:lnSpc>
                          <a:spcPct val="107000"/>
                        </a:lnSpc>
                        <a:spcAft>
                          <a:spcPts val="1300"/>
                        </a:spcAft>
                      </a:pPr>
                      <a:r>
                        <a:rPr lang="ro-RO" sz="2000" b="1" dirty="0">
                          <a:effectLst/>
                        </a:rPr>
                        <a:t>SFÂRȘITUL ANULUI</a:t>
                      </a:r>
                      <a:endParaRPr lang="en-US"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extLst>
                  <a:ext uri="{0D108BD9-81ED-4DB2-BD59-A6C34878D82A}">
                    <a16:rowId xmlns:a16="http://schemas.microsoft.com/office/drawing/2014/main" val="3822886517"/>
                  </a:ext>
                </a:extLst>
              </a:tr>
              <a:tr h="983768">
                <a:tc>
                  <a:txBody>
                    <a:bodyPr/>
                    <a:lstStyle/>
                    <a:p>
                      <a:pPr marL="68580" indent="-6350" algn="ctr">
                        <a:lnSpc>
                          <a:spcPct val="107000"/>
                        </a:lnSpc>
                        <a:spcAft>
                          <a:spcPts val="1300"/>
                        </a:spcAft>
                      </a:pPr>
                      <a:r>
                        <a:rPr lang="ro-RO" sz="2000" b="1" dirty="0">
                          <a:solidFill>
                            <a:srgbClr val="002060"/>
                          </a:solidFill>
                          <a:effectLst/>
                        </a:rPr>
                        <a:t>LICEU</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68580" indent="-6350" algn="ctr">
                        <a:lnSpc>
                          <a:spcPct val="107000"/>
                        </a:lnSpc>
                        <a:spcAft>
                          <a:spcPts val="1300"/>
                        </a:spcAft>
                      </a:pPr>
                      <a:r>
                        <a:rPr lang="ro-RO"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324</a:t>
                      </a:r>
                      <a:endParaRPr lang="en-US"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68580" indent="-6350" algn="ctr">
                        <a:lnSpc>
                          <a:spcPct val="107000"/>
                        </a:lnSpc>
                        <a:spcAft>
                          <a:spcPts val="1300"/>
                        </a:spcAft>
                      </a:pPr>
                      <a:r>
                        <a:rPr lang="ro-RO"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305</a:t>
                      </a:r>
                      <a:endParaRPr lang="en-US"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extLst>
                  <a:ext uri="{0D108BD9-81ED-4DB2-BD59-A6C34878D82A}">
                    <a16:rowId xmlns:a16="http://schemas.microsoft.com/office/drawing/2014/main" val="467706769"/>
                  </a:ext>
                </a:extLst>
              </a:tr>
              <a:tr h="983768">
                <a:tc>
                  <a:txBody>
                    <a:bodyPr/>
                    <a:lstStyle/>
                    <a:p>
                      <a:pPr marL="68580" indent="-6350" algn="ctr">
                        <a:lnSpc>
                          <a:spcPct val="107000"/>
                        </a:lnSpc>
                        <a:spcAft>
                          <a:spcPts val="1300"/>
                        </a:spcAft>
                      </a:pPr>
                      <a:r>
                        <a:rPr lang="ro-RO" sz="2000" b="1" dirty="0">
                          <a:solidFill>
                            <a:srgbClr val="002060"/>
                          </a:solidFill>
                          <a:effectLst/>
                        </a:rPr>
                        <a:t>ȘCOALĂ PROFESIONALĂ</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68580" indent="-6350" algn="ctr">
                        <a:lnSpc>
                          <a:spcPct val="107000"/>
                        </a:lnSpc>
                        <a:spcAft>
                          <a:spcPts val="1300"/>
                        </a:spcAft>
                      </a:pPr>
                      <a:r>
                        <a:rPr lang="ro-RO"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268</a:t>
                      </a:r>
                      <a:endParaRPr lang="en-US"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68580" indent="-6350" algn="ctr">
                        <a:lnSpc>
                          <a:spcPct val="107000"/>
                        </a:lnSpc>
                        <a:spcAft>
                          <a:spcPts val="1300"/>
                        </a:spcAft>
                      </a:pPr>
                      <a:r>
                        <a:rPr lang="ro-RO"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249</a:t>
                      </a:r>
                      <a:endParaRPr lang="en-US"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extLst>
                  <a:ext uri="{0D108BD9-81ED-4DB2-BD59-A6C34878D82A}">
                    <a16:rowId xmlns:a16="http://schemas.microsoft.com/office/drawing/2014/main" val="1780165125"/>
                  </a:ext>
                </a:extLst>
              </a:tr>
              <a:tr h="983768">
                <a:tc>
                  <a:txBody>
                    <a:bodyPr/>
                    <a:lstStyle/>
                    <a:p>
                      <a:pPr marL="68580" indent="-6350" algn="ctr">
                        <a:lnSpc>
                          <a:spcPct val="107000"/>
                        </a:lnSpc>
                        <a:spcAft>
                          <a:spcPts val="1300"/>
                        </a:spcAft>
                      </a:pPr>
                      <a:r>
                        <a:rPr lang="ro-RO" sz="2000" b="1" dirty="0">
                          <a:solidFill>
                            <a:srgbClr val="002060"/>
                          </a:solidFill>
                          <a:effectLst/>
                        </a:rPr>
                        <a:t>ȘCOALĂ POSTLICEALĂ</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68580" indent="-6350" algn="ctr">
                        <a:lnSpc>
                          <a:spcPct val="107000"/>
                        </a:lnSpc>
                        <a:spcAft>
                          <a:spcPts val="1300"/>
                        </a:spcAft>
                      </a:pPr>
                      <a:r>
                        <a:rPr lang="ro-RO"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68580" indent="-6350" algn="ctr">
                        <a:lnSpc>
                          <a:spcPct val="107000"/>
                        </a:lnSpc>
                        <a:spcAft>
                          <a:spcPts val="1300"/>
                        </a:spcAft>
                      </a:pPr>
                      <a:r>
                        <a:rPr lang="ro-RO"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extLst>
                  <a:ext uri="{0D108BD9-81ED-4DB2-BD59-A6C34878D82A}">
                    <a16:rowId xmlns:a16="http://schemas.microsoft.com/office/drawing/2014/main" val="685774150"/>
                  </a:ext>
                </a:extLst>
              </a:tr>
              <a:tr h="983768">
                <a:tc>
                  <a:txBody>
                    <a:bodyPr/>
                    <a:lstStyle/>
                    <a:p>
                      <a:pPr marL="68580" indent="-6350" algn="ctr">
                        <a:lnSpc>
                          <a:spcPct val="107000"/>
                        </a:lnSpc>
                        <a:spcAft>
                          <a:spcPts val="1300"/>
                        </a:spcAft>
                      </a:pPr>
                      <a:r>
                        <a:rPr lang="ro-RO" sz="2000" b="1" dirty="0">
                          <a:solidFill>
                            <a:srgbClr val="002060"/>
                          </a:solidFill>
                          <a:effectLst/>
                        </a:rPr>
                        <a:t>TOTAL</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68580" indent="-6350" algn="ctr">
                        <a:lnSpc>
                          <a:spcPct val="107000"/>
                        </a:lnSpc>
                        <a:spcAft>
                          <a:spcPts val="1300"/>
                        </a:spcAft>
                      </a:pPr>
                      <a:r>
                        <a:rPr lang="ro-RO"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622</a:t>
                      </a:r>
                      <a:endParaRPr lang="en-US"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pPr marL="68580" indent="-6350" algn="ctr">
                        <a:lnSpc>
                          <a:spcPct val="107000"/>
                        </a:lnSpc>
                        <a:spcAft>
                          <a:spcPts val="1300"/>
                        </a:spcAft>
                      </a:pPr>
                      <a:r>
                        <a:rPr lang="ro-RO"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584</a:t>
                      </a:r>
                      <a:endParaRPr lang="en-US"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extLst>
                  <a:ext uri="{0D108BD9-81ED-4DB2-BD59-A6C34878D82A}">
                    <a16:rowId xmlns:a16="http://schemas.microsoft.com/office/drawing/2014/main" val="2211610610"/>
                  </a:ext>
                </a:extLst>
              </a:tr>
            </a:tbl>
          </a:graphicData>
        </a:graphic>
      </p:graphicFrame>
    </p:spTree>
    <p:extLst>
      <p:ext uri="{BB962C8B-B14F-4D97-AF65-F5344CB8AC3E}">
        <p14:creationId xmlns:p14="http://schemas.microsoft.com/office/powerpoint/2010/main" val="1716300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ă 6">
            <a:extLst>
              <a:ext uri="{FF2B5EF4-FFF2-40B4-BE49-F238E27FC236}">
                <a16:creationId xmlns:a16="http://schemas.microsoft.com/office/drawing/2014/main" id="{0C4C8CA9-7BB4-49FB-8D75-E8DD99008F4D}"/>
              </a:ext>
            </a:extLst>
          </p:cNvPr>
          <p:cNvGraphicFramePr>
            <a:graphicFrameLocks/>
          </p:cNvGraphicFramePr>
          <p:nvPr>
            <p:extLst>
              <p:ext uri="{D42A27DB-BD31-4B8C-83A1-F6EECF244321}">
                <p14:modId xmlns:p14="http://schemas.microsoft.com/office/powerpoint/2010/main" val="4090327862"/>
              </p:ext>
            </p:extLst>
          </p:nvPr>
        </p:nvGraphicFramePr>
        <p:xfrm>
          <a:off x="1175658" y="704886"/>
          <a:ext cx="10592648" cy="581721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83139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2AC2CA8E-6F8E-49EA-AE0A-F3865C1E5FB1}"/>
              </a:ext>
            </a:extLst>
          </p:cNvPr>
          <p:cNvSpPr>
            <a:spLocks noGrp="1"/>
          </p:cNvSpPr>
          <p:nvPr>
            <p:ph type="title"/>
          </p:nvPr>
        </p:nvSpPr>
        <p:spPr>
          <a:xfrm>
            <a:off x="3100551" y="231228"/>
            <a:ext cx="8404059" cy="1082565"/>
          </a:xfrm>
        </p:spPr>
        <p:txBody>
          <a:bodyPr>
            <a:normAutofit/>
          </a:bodyPr>
          <a:lstStyle/>
          <a:p>
            <a:pPr algn="ctr"/>
            <a:r>
              <a:rPr lang="ro-RO" sz="3200" b="1" dirty="0">
                <a:solidFill>
                  <a:srgbClr val="C00000"/>
                </a:solidFill>
                <a:latin typeface="Comic Sans MS" panose="030F0702030302020204" pitchFamily="66" charset="0"/>
              </a:rPr>
              <a:t>SITUAȚIA LA ÎNVĂȚĂTURĂ – TRANȘE DE MEDII</a:t>
            </a:r>
            <a:endParaRPr lang="ro-RO" sz="3200" dirty="0"/>
          </a:p>
        </p:txBody>
      </p:sp>
      <p:graphicFrame>
        <p:nvGraphicFramePr>
          <p:cNvPr id="7" name="Substituent conținut 6">
            <a:extLst>
              <a:ext uri="{FF2B5EF4-FFF2-40B4-BE49-F238E27FC236}">
                <a16:creationId xmlns:a16="http://schemas.microsoft.com/office/drawing/2014/main" id="{8F669F91-363F-4151-9FC8-4C9BD961E963}"/>
              </a:ext>
            </a:extLst>
          </p:cNvPr>
          <p:cNvGraphicFramePr>
            <a:graphicFrameLocks noGrp="1"/>
          </p:cNvGraphicFramePr>
          <p:nvPr>
            <p:ph idx="1"/>
            <p:extLst>
              <p:ext uri="{D42A27DB-BD31-4B8C-83A1-F6EECF244321}">
                <p14:modId xmlns:p14="http://schemas.microsoft.com/office/powerpoint/2010/main" val="2324913690"/>
              </p:ext>
            </p:extLst>
          </p:nvPr>
        </p:nvGraphicFramePr>
        <p:xfrm>
          <a:off x="2042809" y="1313793"/>
          <a:ext cx="9632074" cy="5074726"/>
        </p:xfrm>
        <a:graphic>
          <a:graphicData uri="http://schemas.openxmlformats.org/drawingml/2006/table">
            <a:tbl>
              <a:tblPr firstRow="1" bandRow="1">
                <a:tableStyleId>{5C22544A-7EE6-4342-B048-85BDC9FD1C3A}</a:tableStyleId>
              </a:tblPr>
              <a:tblGrid>
                <a:gridCol w="2243217">
                  <a:extLst>
                    <a:ext uri="{9D8B030D-6E8A-4147-A177-3AD203B41FA5}">
                      <a16:colId xmlns:a16="http://schemas.microsoft.com/office/drawing/2014/main" val="2361765838"/>
                    </a:ext>
                  </a:extLst>
                </a:gridCol>
                <a:gridCol w="1543779">
                  <a:extLst>
                    <a:ext uri="{9D8B030D-6E8A-4147-A177-3AD203B41FA5}">
                      <a16:colId xmlns:a16="http://schemas.microsoft.com/office/drawing/2014/main" val="4078783794"/>
                    </a:ext>
                  </a:extLst>
                </a:gridCol>
                <a:gridCol w="1506517">
                  <a:extLst>
                    <a:ext uri="{9D8B030D-6E8A-4147-A177-3AD203B41FA5}">
                      <a16:colId xmlns:a16="http://schemas.microsoft.com/office/drawing/2014/main" val="691137976"/>
                    </a:ext>
                  </a:extLst>
                </a:gridCol>
                <a:gridCol w="1506517">
                  <a:extLst>
                    <a:ext uri="{9D8B030D-6E8A-4147-A177-3AD203B41FA5}">
                      <a16:colId xmlns:a16="http://schemas.microsoft.com/office/drawing/2014/main" val="158101344"/>
                    </a:ext>
                  </a:extLst>
                </a:gridCol>
                <a:gridCol w="1359186">
                  <a:extLst>
                    <a:ext uri="{9D8B030D-6E8A-4147-A177-3AD203B41FA5}">
                      <a16:colId xmlns:a16="http://schemas.microsoft.com/office/drawing/2014/main" val="4118430222"/>
                    </a:ext>
                  </a:extLst>
                </a:gridCol>
                <a:gridCol w="1472858">
                  <a:extLst>
                    <a:ext uri="{9D8B030D-6E8A-4147-A177-3AD203B41FA5}">
                      <a16:colId xmlns:a16="http://schemas.microsoft.com/office/drawing/2014/main" val="2613727168"/>
                    </a:ext>
                  </a:extLst>
                </a:gridCol>
              </a:tblGrid>
              <a:tr h="1116859">
                <a:tc>
                  <a:txBody>
                    <a:bodyPr/>
                    <a:lstStyle/>
                    <a:p>
                      <a:pPr marL="68580" indent="-6350" algn="ctr">
                        <a:lnSpc>
                          <a:spcPct val="107000"/>
                        </a:lnSpc>
                        <a:spcAft>
                          <a:spcPts val="1095"/>
                        </a:spcAft>
                      </a:pPr>
                      <a:r>
                        <a:rPr lang="ro-RO" sz="2000" dirty="0">
                          <a:effectLst/>
                        </a:rPr>
                        <a:t> NIVEL</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0000"/>
                        </a:lnSpc>
                        <a:spcAft>
                          <a:spcPts val="0"/>
                        </a:spcAft>
                      </a:pPr>
                      <a:r>
                        <a:rPr lang="ro-RO" sz="2000" dirty="0">
                          <a:effectLst/>
                        </a:rPr>
                        <a:t>N</a:t>
                      </a:r>
                      <a:r>
                        <a:rPr lang="en-GB" sz="2000" dirty="0">
                          <a:effectLst/>
                        </a:rPr>
                        <a:t>r</a:t>
                      </a:r>
                      <a:r>
                        <a:rPr lang="ro-RO" sz="2000" dirty="0">
                          <a:effectLst/>
                        </a:rPr>
                        <a:t>.</a:t>
                      </a:r>
                      <a:endParaRPr lang="en-GB" sz="2000" dirty="0">
                        <a:effectLst/>
                      </a:endParaRPr>
                    </a:p>
                    <a:p>
                      <a:pPr marL="68580" indent="-6350" algn="ctr">
                        <a:lnSpc>
                          <a:spcPct val="100000"/>
                        </a:lnSpc>
                        <a:spcAft>
                          <a:spcPts val="0"/>
                        </a:spcAft>
                      </a:pPr>
                      <a:r>
                        <a:rPr lang="en-GB" sz="2000" dirty="0" err="1">
                          <a:effectLst/>
                        </a:rPr>
                        <a:t>elevi</a:t>
                      </a:r>
                      <a:r>
                        <a:rPr lang="en-GB" sz="2000" dirty="0">
                          <a:effectLst/>
                        </a:rPr>
                        <a:t> </a:t>
                      </a:r>
                      <a:r>
                        <a:rPr lang="ro-RO" sz="2000" dirty="0">
                          <a:effectLst/>
                        </a:rPr>
                        <a:t> </a:t>
                      </a:r>
                      <a:r>
                        <a:rPr lang="ro-RO" sz="1800" dirty="0">
                          <a:effectLst/>
                        </a:rPr>
                        <a:t>rămași</a:t>
                      </a: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dirty="0">
                          <a:effectLst/>
                        </a:rPr>
                        <a:t>5 – 6,99</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dirty="0">
                          <a:effectLst/>
                        </a:rPr>
                        <a:t>7 – 8,99</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dirty="0">
                          <a:effectLst/>
                        </a:rPr>
                        <a:t>9 - 10</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dirty="0">
                          <a:effectLst/>
                        </a:rPr>
                        <a:t>Repetenți</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2107407782"/>
                  </a:ext>
                </a:extLst>
              </a:tr>
              <a:tr h="1174622">
                <a:tc>
                  <a:txBody>
                    <a:bodyPr/>
                    <a:lstStyle/>
                    <a:p>
                      <a:pPr marL="68580" indent="-6350" algn="ctr">
                        <a:lnSpc>
                          <a:spcPct val="107000"/>
                        </a:lnSpc>
                        <a:spcAft>
                          <a:spcPts val="1095"/>
                        </a:spcAft>
                      </a:pPr>
                      <a:r>
                        <a:rPr lang="ro-RO" sz="2000" dirty="0">
                          <a:solidFill>
                            <a:srgbClr val="002060"/>
                          </a:solidFill>
                          <a:effectLst/>
                        </a:rPr>
                        <a:t>LICEU</a:t>
                      </a:r>
                      <a:endParaRPr lang="en-US"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305</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109</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168</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2391259472"/>
                  </a:ext>
                </a:extLst>
              </a:tr>
              <a:tr h="1227413">
                <a:tc>
                  <a:txBody>
                    <a:bodyPr/>
                    <a:lstStyle/>
                    <a:p>
                      <a:pPr marL="68580" indent="-6350" algn="ctr">
                        <a:lnSpc>
                          <a:spcPct val="107000"/>
                        </a:lnSpc>
                        <a:spcAft>
                          <a:spcPts val="1095"/>
                        </a:spcAft>
                      </a:pPr>
                      <a:r>
                        <a:rPr lang="ro-RO" sz="2000" dirty="0">
                          <a:solidFill>
                            <a:srgbClr val="002060"/>
                          </a:solidFill>
                          <a:effectLst/>
                        </a:rPr>
                        <a:t>PROFESIONALĂ</a:t>
                      </a:r>
                      <a:endParaRPr lang="en-US"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249</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107</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140</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3305985420"/>
                  </a:ext>
                </a:extLst>
              </a:tr>
              <a:tr h="1003047">
                <a:tc>
                  <a:txBody>
                    <a:bodyPr/>
                    <a:lstStyle/>
                    <a:p>
                      <a:pPr marL="68580" indent="-6350" algn="ctr">
                        <a:lnSpc>
                          <a:spcPct val="107000"/>
                        </a:lnSpc>
                        <a:spcAft>
                          <a:spcPts val="1095"/>
                        </a:spcAft>
                      </a:pPr>
                      <a:r>
                        <a:rPr lang="ro-RO" sz="2000" dirty="0">
                          <a:solidFill>
                            <a:srgbClr val="002060"/>
                          </a:solidFill>
                          <a:effectLst/>
                        </a:rPr>
                        <a:t>POSTLICEALĂ</a:t>
                      </a:r>
                      <a:endParaRPr lang="en-US"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19</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3141547501"/>
                  </a:ext>
                </a:extLst>
              </a:tr>
              <a:tr h="552785">
                <a:tc>
                  <a:txBody>
                    <a:bodyPr/>
                    <a:lstStyle/>
                    <a:p>
                      <a:pPr marL="68580" indent="-6350" algn="ctr">
                        <a:lnSpc>
                          <a:spcPct val="107000"/>
                        </a:lnSpc>
                        <a:spcAft>
                          <a:spcPts val="1095"/>
                        </a:spcAft>
                      </a:pPr>
                      <a:r>
                        <a:rPr lang="ro-RO" sz="2000" dirty="0">
                          <a:solidFill>
                            <a:srgbClr val="002060"/>
                          </a:solidFill>
                          <a:effectLst/>
                        </a:rPr>
                        <a:t>TOTAL</a:t>
                      </a:r>
                      <a:endParaRPr lang="en-US"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584</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216</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319</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49</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0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9</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1730907320"/>
                  </a:ext>
                </a:extLst>
              </a:tr>
            </a:tbl>
          </a:graphicData>
        </a:graphic>
      </p:graphicFrame>
    </p:spTree>
    <p:extLst>
      <p:ext uri="{BB962C8B-B14F-4D97-AF65-F5344CB8AC3E}">
        <p14:creationId xmlns:p14="http://schemas.microsoft.com/office/powerpoint/2010/main" val="2889226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ă 5">
            <a:extLst>
              <a:ext uri="{FF2B5EF4-FFF2-40B4-BE49-F238E27FC236}">
                <a16:creationId xmlns:a16="http://schemas.microsoft.com/office/drawing/2014/main" id="{0BE13DE4-08D8-4349-A402-B5B9F7CCC8D8}"/>
              </a:ext>
            </a:extLst>
          </p:cNvPr>
          <p:cNvGraphicFramePr>
            <a:graphicFrameLocks/>
          </p:cNvGraphicFramePr>
          <p:nvPr>
            <p:extLst>
              <p:ext uri="{D42A27DB-BD31-4B8C-83A1-F6EECF244321}">
                <p14:modId xmlns:p14="http://schemas.microsoft.com/office/powerpoint/2010/main" val="2357038509"/>
              </p:ext>
            </p:extLst>
          </p:nvPr>
        </p:nvGraphicFramePr>
        <p:xfrm>
          <a:off x="1301931" y="384525"/>
          <a:ext cx="10273004" cy="57927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80880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CBF31CB9-AA56-44BA-84DB-CEF98358FBC8}"/>
              </a:ext>
            </a:extLst>
          </p:cNvPr>
          <p:cNvSpPr>
            <a:spLocks noGrp="1"/>
          </p:cNvSpPr>
          <p:nvPr>
            <p:ph type="title"/>
          </p:nvPr>
        </p:nvSpPr>
        <p:spPr>
          <a:xfrm>
            <a:off x="2165131" y="241739"/>
            <a:ext cx="9339482" cy="546537"/>
          </a:xfrm>
        </p:spPr>
        <p:txBody>
          <a:bodyPr>
            <a:normAutofit fontScale="90000"/>
          </a:bodyPr>
          <a:lstStyle/>
          <a:p>
            <a:pPr algn="ctr"/>
            <a:r>
              <a:rPr lang="ro-RO" b="1" dirty="0">
                <a:solidFill>
                  <a:srgbClr val="C00000"/>
                </a:solidFill>
                <a:latin typeface="Comic Sans MS" panose="030F0702030302020204" pitchFamily="66" charset="0"/>
              </a:rPr>
              <a:t>ABSENȚE – CLASE LICEU </a:t>
            </a:r>
            <a:endParaRPr lang="ro-RO" dirty="0"/>
          </a:p>
        </p:txBody>
      </p:sp>
      <p:graphicFrame>
        <p:nvGraphicFramePr>
          <p:cNvPr id="4" name="Substituent conținut 3">
            <a:extLst>
              <a:ext uri="{FF2B5EF4-FFF2-40B4-BE49-F238E27FC236}">
                <a16:creationId xmlns:a16="http://schemas.microsoft.com/office/drawing/2014/main" id="{700DB047-D0A7-406D-B812-F1BCD9F536C6}"/>
              </a:ext>
            </a:extLst>
          </p:cNvPr>
          <p:cNvGraphicFramePr>
            <a:graphicFrameLocks noGrp="1"/>
          </p:cNvGraphicFramePr>
          <p:nvPr>
            <p:ph idx="1"/>
            <p:extLst>
              <p:ext uri="{D42A27DB-BD31-4B8C-83A1-F6EECF244321}">
                <p14:modId xmlns:p14="http://schemas.microsoft.com/office/powerpoint/2010/main" val="4081797717"/>
              </p:ext>
            </p:extLst>
          </p:nvPr>
        </p:nvGraphicFramePr>
        <p:xfrm>
          <a:off x="2165131" y="932596"/>
          <a:ext cx="9848193" cy="5844124"/>
        </p:xfrm>
        <a:graphic>
          <a:graphicData uri="http://schemas.openxmlformats.org/drawingml/2006/table">
            <a:tbl>
              <a:tblPr firstRow="1" bandRow="1">
                <a:tableStyleId>{5C22544A-7EE6-4342-B048-85BDC9FD1C3A}</a:tableStyleId>
              </a:tblPr>
              <a:tblGrid>
                <a:gridCol w="652714">
                  <a:extLst>
                    <a:ext uri="{9D8B030D-6E8A-4147-A177-3AD203B41FA5}">
                      <a16:colId xmlns:a16="http://schemas.microsoft.com/office/drawing/2014/main" val="1707747700"/>
                    </a:ext>
                  </a:extLst>
                </a:gridCol>
                <a:gridCol w="895739">
                  <a:extLst>
                    <a:ext uri="{9D8B030D-6E8A-4147-A177-3AD203B41FA5}">
                      <a16:colId xmlns:a16="http://schemas.microsoft.com/office/drawing/2014/main" val="3184368124"/>
                    </a:ext>
                  </a:extLst>
                </a:gridCol>
                <a:gridCol w="2722120">
                  <a:extLst>
                    <a:ext uri="{9D8B030D-6E8A-4147-A177-3AD203B41FA5}">
                      <a16:colId xmlns:a16="http://schemas.microsoft.com/office/drawing/2014/main" val="1785049542"/>
                    </a:ext>
                  </a:extLst>
                </a:gridCol>
                <a:gridCol w="1371887">
                  <a:extLst>
                    <a:ext uri="{9D8B030D-6E8A-4147-A177-3AD203B41FA5}">
                      <a16:colId xmlns:a16="http://schemas.microsoft.com/office/drawing/2014/main" val="3628366708"/>
                    </a:ext>
                  </a:extLst>
                </a:gridCol>
                <a:gridCol w="1409981">
                  <a:extLst>
                    <a:ext uri="{9D8B030D-6E8A-4147-A177-3AD203B41FA5}">
                      <a16:colId xmlns:a16="http://schemas.microsoft.com/office/drawing/2014/main" val="2138732232"/>
                    </a:ext>
                  </a:extLst>
                </a:gridCol>
                <a:gridCol w="1393841">
                  <a:extLst>
                    <a:ext uri="{9D8B030D-6E8A-4147-A177-3AD203B41FA5}">
                      <a16:colId xmlns:a16="http://schemas.microsoft.com/office/drawing/2014/main" val="4284594924"/>
                    </a:ext>
                  </a:extLst>
                </a:gridCol>
                <a:gridCol w="1401911">
                  <a:extLst>
                    <a:ext uri="{9D8B030D-6E8A-4147-A177-3AD203B41FA5}">
                      <a16:colId xmlns:a16="http://schemas.microsoft.com/office/drawing/2014/main" val="2699789001"/>
                    </a:ext>
                  </a:extLst>
                </a:gridCol>
              </a:tblGrid>
              <a:tr h="385270">
                <a:tc>
                  <a:txBody>
                    <a:bodyPr/>
                    <a:lstStyle/>
                    <a:p>
                      <a:pPr marL="68580" marR="48895" indent="-6350" algn="ctr">
                        <a:lnSpc>
                          <a:spcPct val="112000"/>
                        </a:lnSpc>
                        <a:spcAft>
                          <a:spcPts val="25"/>
                        </a:spcAft>
                      </a:pPr>
                      <a:r>
                        <a:rPr lang="ro-RO" sz="1600" dirty="0">
                          <a:effectLst/>
                        </a:rPr>
                        <a:t>Nr.</a:t>
                      </a:r>
                      <a:endPar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effectLst/>
                        </a:rPr>
                        <a:t>CLASA</a:t>
                      </a:r>
                      <a:endPar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effectLst/>
                        </a:rPr>
                        <a:t>DIRIGINTE</a:t>
                      </a:r>
                      <a:endPar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effectLst/>
                        </a:rPr>
                        <a:t>TOTAL elevi </a:t>
                      </a:r>
                      <a:endPar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chemeClr val="bg1"/>
                          </a:solidFill>
                          <a:effectLst/>
                        </a:rPr>
                        <a:t>TOTAL absențe</a:t>
                      </a:r>
                      <a:endParaRPr lang="en-US"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effectLst/>
                        </a:rPr>
                        <a:t>Nemotivate</a:t>
                      </a:r>
                      <a:endPar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effectLst/>
                        </a:rPr>
                        <a:t>Motivate</a:t>
                      </a:r>
                      <a:endPar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extLst>
                  <a:ext uri="{0D108BD9-81ED-4DB2-BD59-A6C34878D82A}">
                    <a16:rowId xmlns:a16="http://schemas.microsoft.com/office/drawing/2014/main" val="2247861441"/>
                  </a:ext>
                </a:extLst>
              </a:tr>
              <a:tr h="552597">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cs typeface="Times New Roman" panose="02020603050405020304" pitchFamily="18" charset="0"/>
                        </a:rPr>
                        <a:t>1.</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cs typeface="Times New Roman" panose="02020603050405020304" pitchFamily="18" charset="0"/>
                        </a:rPr>
                        <a:t>IX A</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Toader Cornelia/Dogaru Dan</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1708</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noProof="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860</a:t>
                      </a:r>
                    </a:p>
                  </a:txBody>
                  <a:tcPr marL="56136" marR="56136" marT="0" marB="0" anchor="ctr"/>
                </a:tc>
                <a:tc>
                  <a:txBody>
                    <a:bodyPr/>
                    <a:lstStyle/>
                    <a:p>
                      <a:pPr marL="68580" marR="48895" indent="-6350" algn="ctr">
                        <a:lnSpc>
                          <a:spcPct val="112000"/>
                        </a:lnSpc>
                        <a:spcAft>
                          <a:spcPts val="25"/>
                        </a:spcAft>
                      </a:pPr>
                      <a:r>
                        <a:rPr lang="ro-RO"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848</a:t>
                      </a:r>
                      <a:endPar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extLst>
                  <a:ext uri="{0D108BD9-81ED-4DB2-BD59-A6C34878D82A}">
                    <a16:rowId xmlns:a16="http://schemas.microsoft.com/office/drawing/2014/main" val="696630893"/>
                  </a:ext>
                </a:extLst>
              </a:tr>
              <a:tr h="360452">
                <a:tc>
                  <a:txBody>
                    <a:bodyPr/>
                    <a:lstStyle/>
                    <a:p>
                      <a:pPr marL="68580" marR="48895" indent="-6350" algn="ctr">
                        <a:lnSpc>
                          <a:spcPct val="112000"/>
                        </a:lnSpc>
                        <a:spcAft>
                          <a:spcPts val="25"/>
                        </a:spcAft>
                      </a:pPr>
                      <a:r>
                        <a:rPr lang="ro-RO" sz="1600">
                          <a:solidFill>
                            <a:srgbClr val="002060"/>
                          </a:solidFill>
                          <a:effectLst/>
                          <a:latin typeface="Times New Roman" panose="02020603050405020304" pitchFamily="18" charset="0"/>
                          <a:cs typeface="Times New Roman" panose="02020603050405020304" pitchFamily="18" charset="0"/>
                        </a:rPr>
                        <a:t>2.</a:t>
                      </a:r>
                      <a:endParaRPr lang="en-US" sz="16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cs typeface="Times New Roman" panose="02020603050405020304" pitchFamily="18" charset="0"/>
                        </a:rPr>
                        <a:t>IX B</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Ivănescu Mihaela</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1690</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633</a:t>
                      </a:r>
                      <a:endPar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1057</a:t>
                      </a:r>
                      <a:endPar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extLst>
                  <a:ext uri="{0D108BD9-81ED-4DB2-BD59-A6C34878D82A}">
                    <a16:rowId xmlns:a16="http://schemas.microsoft.com/office/drawing/2014/main" val="272501051"/>
                  </a:ext>
                </a:extLst>
              </a:tr>
              <a:tr h="360452">
                <a:tc>
                  <a:txBody>
                    <a:bodyPr/>
                    <a:lstStyle/>
                    <a:p>
                      <a:pPr marL="68580" marR="48895" indent="-6350" algn="ctr">
                        <a:lnSpc>
                          <a:spcPct val="112000"/>
                        </a:lnSpc>
                        <a:spcAft>
                          <a:spcPts val="25"/>
                        </a:spcAft>
                      </a:pPr>
                      <a:r>
                        <a:rPr lang="ro-RO" sz="1600">
                          <a:solidFill>
                            <a:srgbClr val="002060"/>
                          </a:solidFill>
                          <a:effectLst/>
                          <a:latin typeface="Times New Roman" panose="02020603050405020304" pitchFamily="18" charset="0"/>
                          <a:cs typeface="Times New Roman" panose="02020603050405020304" pitchFamily="18" charset="0"/>
                        </a:rPr>
                        <a:t>3.</a:t>
                      </a:r>
                      <a:endParaRPr lang="en-US" sz="16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cs typeface="Times New Roman" panose="02020603050405020304" pitchFamily="18" charset="0"/>
                        </a:rPr>
                        <a:t>IX C</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Rusu Mădălina</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1968</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560</a:t>
                      </a:r>
                      <a:endPar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1408</a:t>
                      </a:r>
                      <a:endPar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extLst>
                  <a:ext uri="{0D108BD9-81ED-4DB2-BD59-A6C34878D82A}">
                    <a16:rowId xmlns:a16="http://schemas.microsoft.com/office/drawing/2014/main" val="54331145"/>
                  </a:ext>
                </a:extLst>
              </a:tr>
              <a:tr h="360452">
                <a:tc>
                  <a:txBody>
                    <a:bodyPr/>
                    <a:lstStyle/>
                    <a:p>
                      <a:pPr marL="68580" marR="48895" indent="-6350" algn="ctr">
                        <a:lnSpc>
                          <a:spcPct val="112000"/>
                        </a:lnSpc>
                        <a:spcAft>
                          <a:spcPts val="25"/>
                        </a:spcAft>
                      </a:pPr>
                      <a:r>
                        <a:rPr lang="ro-RO" sz="1600">
                          <a:solidFill>
                            <a:srgbClr val="002060"/>
                          </a:solidFill>
                          <a:effectLst/>
                          <a:latin typeface="Times New Roman" panose="02020603050405020304" pitchFamily="18" charset="0"/>
                          <a:cs typeface="Times New Roman" panose="02020603050405020304" pitchFamily="18" charset="0"/>
                        </a:rPr>
                        <a:t>4.</a:t>
                      </a:r>
                      <a:endParaRPr lang="en-US" sz="16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cs typeface="Times New Roman" panose="02020603050405020304" pitchFamily="18" charset="0"/>
                        </a:rPr>
                        <a:t>X A</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lvl="0" indent="-6350" algn="ctr" defTabSz="457200" rtl="0" eaLnBrk="1" fontAlgn="auto" latinLnBrk="0" hangingPunct="1">
                        <a:lnSpc>
                          <a:spcPct val="112000"/>
                        </a:lnSpc>
                        <a:spcBef>
                          <a:spcPts val="0"/>
                        </a:spcBef>
                        <a:spcAft>
                          <a:spcPts val="25"/>
                        </a:spcAft>
                        <a:buClrTx/>
                        <a:buSzTx/>
                        <a:buFontTx/>
                        <a:buNone/>
                        <a:tabLst/>
                        <a:defRPr/>
                      </a:pPr>
                      <a:r>
                        <a:rPr kumimoji="0" lang="ro-RO" sz="1600" b="0"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rPr>
                        <a:t>Mănuca</a:t>
                      </a:r>
                      <a:r>
                        <a:rPr kumimoji="0" lang="ro-RO" sz="1600" b="0"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rPr>
                        <a:t> Radu</a:t>
                      </a:r>
                      <a:endParaRPr kumimoji="0" lang="en-US" sz="1600" b="0" i="0" u="none" strike="noStrike" kern="1200" cap="none" spc="0" normalizeH="0" baseline="0" noProof="0" dirty="0">
                        <a:ln>
                          <a:noFill/>
                        </a:ln>
                        <a:solidFill>
                          <a:srgbClr val="00206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1263</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662</a:t>
                      </a:r>
                      <a:endPar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601</a:t>
                      </a:r>
                      <a:endPar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extLst>
                  <a:ext uri="{0D108BD9-81ED-4DB2-BD59-A6C34878D82A}">
                    <a16:rowId xmlns:a16="http://schemas.microsoft.com/office/drawing/2014/main" val="289845956"/>
                  </a:ext>
                </a:extLst>
              </a:tr>
              <a:tr h="360452">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cs typeface="Times New Roman" panose="02020603050405020304" pitchFamily="18" charset="0"/>
                        </a:rPr>
                        <a:t>5.</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cs typeface="Times New Roman" panose="02020603050405020304" pitchFamily="18" charset="0"/>
                        </a:rPr>
                        <a:t>X B</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err="1">
                          <a:solidFill>
                            <a:srgbClr val="002060"/>
                          </a:solidFill>
                          <a:effectLst/>
                          <a:latin typeface="Times New Roman" panose="02020603050405020304" pitchFamily="18" charset="0"/>
                          <a:ea typeface="+mn-ea"/>
                          <a:cs typeface="Times New Roman" panose="02020603050405020304" pitchFamily="18" charset="0"/>
                        </a:rPr>
                        <a:t>Dulman</a:t>
                      </a:r>
                      <a:r>
                        <a:rPr lang="ro-RO" sz="1600" dirty="0">
                          <a:solidFill>
                            <a:srgbClr val="002060"/>
                          </a:solidFill>
                          <a:effectLst/>
                          <a:latin typeface="Times New Roman" panose="02020603050405020304" pitchFamily="18" charset="0"/>
                          <a:ea typeface="+mn-ea"/>
                          <a:cs typeface="Times New Roman" panose="02020603050405020304" pitchFamily="18" charset="0"/>
                        </a:rPr>
                        <a:t> Raluca</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1023</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561</a:t>
                      </a:r>
                      <a:endPar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462</a:t>
                      </a:r>
                      <a:endPar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extLst>
                  <a:ext uri="{0D108BD9-81ED-4DB2-BD59-A6C34878D82A}">
                    <a16:rowId xmlns:a16="http://schemas.microsoft.com/office/drawing/2014/main" val="2545552188"/>
                  </a:ext>
                </a:extLst>
              </a:tr>
              <a:tr h="360452">
                <a:tc>
                  <a:txBody>
                    <a:bodyPr/>
                    <a:lstStyle/>
                    <a:p>
                      <a:pPr marL="68580" marR="48895" indent="-6350" algn="ctr">
                        <a:lnSpc>
                          <a:spcPct val="112000"/>
                        </a:lnSpc>
                        <a:spcAft>
                          <a:spcPts val="25"/>
                        </a:spcAft>
                      </a:pPr>
                      <a:r>
                        <a:rPr lang="ro-RO" sz="1600">
                          <a:solidFill>
                            <a:srgbClr val="002060"/>
                          </a:solidFill>
                          <a:effectLst/>
                          <a:latin typeface="Times New Roman" panose="02020603050405020304" pitchFamily="18" charset="0"/>
                          <a:cs typeface="Times New Roman" panose="02020603050405020304" pitchFamily="18" charset="0"/>
                        </a:rPr>
                        <a:t>6.</a:t>
                      </a:r>
                      <a:endParaRPr lang="en-US" sz="16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cs typeface="Times New Roman" panose="02020603050405020304" pitchFamily="18" charset="0"/>
                        </a:rPr>
                        <a:t>X C</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err="1">
                          <a:solidFill>
                            <a:srgbClr val="002060"/>
                          </a:solidFill>
                          <a:effectLst/>
                          <a:latin typeface="Times New Roman" panose="02020603050405020304" pitchFamily="18" charset="0"/>
                          <a:ea typeface="+mn-ea"/>
                          <a:cs typeface="Times New Roman" panose="02020603050405020304" pitchFamily="18" charset="0"/>
                        </a:rPr>
                        <a:t>Comănici</a:t>
                      </a:r>
                      <a:r>
                        <a:rPr lang="ro-RO" sz="1600" dirty="0">
                          <a:solidFill>
                            <a:srgbClr val="002060"/>
                          </a:solidFill>
                          <a:effectLst/>
                          <a:latin typeface="Times New Roman" panose="02020603050405020304" pitchFamily="18" charset="0"/>
                          <a:ea typeface="+mn-ea"/>
                          <a:cs typeface="Times New Roman" panose="02020603050405020304" pitchFamily="18" charset="0"/>
                        </a:rPr>
                        <a:t> Mariana</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24</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1202</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571</a:t>
                      </a:r>
                      <a:endPar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631</a:t>
                      </a:r>
                      <a:endPar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extLst>
                  <a:ext uri="{0D108BD9-81ED-4DB2-BD59-A6C34878D82A}">
                    <a16:rowId xmlns:a16="http://schemas.microsoft.com/office/drawing/2014/main" val="3698010768"/>
                  </a:ext>
                </a:extLst>
              </a:tr>
              <a:tr h="360452">
                <a:tc>
                  <a:txBody>
                    <a:bodyPr/>
                    <a:lstStyle/>
                    <a:p>
                      <a:pPr marL="68580" marR="48895" indent="-6350" algn="ctr">
                        <a:lnSpc>
                          <a:spcPct val="112000"/>
                        </a:lnSpc>
                        <a:spcAft>
                          <a:spcPts val="25"/>
                        </a:spcAft>
                      </a:pPr>
                      <a:r>
                        <a:rPr lang="ro-RO" sz="1600">
                          <a:solidFill>
                            <a:srgbClr val="002060"/>
                          </a:solidFill>
                          <a:effectLst/>
                          <a:latin typeface="Times New Roman" panose="02020603050405020304" pitchFamily="18" charset="0"/>
                          <a:cs typeface="Times New Roman" panose="02020603050405020304" pitchFamily="18" charset="0"/>
                        </a:rPr>
                        <a:t>7.</a:t>
                      </a:r>
                      <a:endParaRPr lang="en-US" sz="16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cs typeface="Times New Roman" panose="02020603050405020304" pitchFamily="18" charset="0"/>
                        </a:rPr>
                        <a:t>XI A</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mn-ea"/>
                          <a:cs typeface="Times New Roman" panose="02020603050405020304" pitchFamily="18" charset="0"/>
                        </a:rPr>
                        <a:t>Boboc Anamaria</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25</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878</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231</a:t>
                      </a:r>
                      <a:endPar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647</a:t>
                      </a:r>
                      <a:endPar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extLst>
                  <a:ext uri="{0D108BD9-81ED-4DB2-BD59-A6C34878D82A}">
                    <a16:rowId xmlns:a16="http://schemas.microsoft.com/office/drawing/2014/main" val="4037458796"/>
                  </a:ext>
                </a:extLst>
              </a:tr>
              <a:tr h="360452">
                <a:tc>
                  <a:txBody>
                    <a:bodyPr/>
                    <a:lstStyle/>
                    <a:p>
                      <a:pPr marL="68580" marR="48895" indent="-6350" algn="ctr">
                        <a:lnSpc>
                          <a:spcPct val="112000"/>
                        </a:lnSpc>
                        <a:spcAft>
                          <a:spcPts val="25"/>
                        </a:spcAft>
                      </a:pPr>
                      <a:r>
                        <a:rPr lang="ro-RO" sz="1600">
                          <a:solidFill>
                            <a:srgbClr val="002060"/>
                          </a:solidFill>
                          <a:effectLst/>
                          <a:latin typeface="Times New Roman" panose="02020603050405020304" pitchFamily="18" charset="0"/>
                          <a:cs typeface="Times New Roman" panose="02020603050405020304" pitchFamily="18" charset="0"/>
                        </a:rPr>
                        <a:t>8.</a:t>
                      </a:r>
                      <a:endParaRPr lang="en-US" sz="16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cs typeface="Times New Roman" panose="02020603050405020304" pitchFamily="18" charset="0"/>
                        </a:rPr>
                        <a:t>XI B</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Steclaru</a:t>
                      </a:r>
                      <a:r>
                        <a:rPr lang="ro-RO"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600"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Andreia</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29</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553</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241</a:t>
                      </a:r>
                      <a:endPar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312</a:t>
                      </a:r>
                      <a:endPar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extLst>
                  <a:ext uri="{0D108BD9-81ED-4DB2-BD59-A6C34878D82A}">
                    <a16:rowId xmlns:a16="http://schemas.microsoft.com/office/drawing/2014/main" val="3713816737"/>
                  </a:ext>
                </a:extLst>
              </a:tr>
              <a:tr h="454467">
                <a:tc>
                  <a:txBody>
                    <a:bodyPr/>
                    <a:lstStyle/>
                    <a:p>
                      <a:pPr marL="68580" marR="48895" indent="-6350" algn="ctr">
                        <a:lnSpc>
                          <a:spcPct val="112000"/>
                        </a:lnSpc>
                        <a:spcAft>
                          <a:spcPts val="25"/>
                        </a:spcAft>
                      </a:pPr>
                      <a:r>
                        <a:rPr lang="ro-RO" sz="1600">
                          <a:solidFill>
                            <a:srgbClr val="002060"/>
                          </a:solidFill>
                          <a:effectLst/>
                          <a:latin typeface="Times New Roman" panose="02020603050405020304" pitchFamily="18" charset="0"/>
                          <a:cs typeface="Times New Roman" panose="02020603050405020304" pitchFamily="18" charset="0"/>
                        </a:rPr>
                        <a:t>9.</a:t>
                      </a:r>
                      <a:endParaRPr lang="en-US" sz="160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cs typeface="Times New Roman" panose="02020603050405020304" pitchFamily="18" charset="0"/>
                        </a:rPr>
                        <a:t>XI C</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mn-ea"/>
                          <a:cs typeface="Times New Roman" panose="02020603050405020304" pitchFamily="18" charset="0"/>
                        </a:rPr>
                        <a:t>Simionescu Mihaela</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1482</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1000</a:t>
                      </a:r>
                      <a:endPar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482</a:t>
                      </a:r>
                      <a:endPar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extLst>
                  <a:ext uri="{0D108BD9-81ED-4DB2-BD59-A6C34878D82A}">
                    <a16:rowId xmlns:a16="http://schemas.microsoft.com/office/drawing/2014/main" val="909357181"/>
                  </a:ext>
                </a:extLst>
              </a:tr>
              <a:tr h="360452">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cs typeface="Times New Roman" panose="02020603050405020304" pitchFamily="18" charset="0"/>
                        </a:rPr>
                        <a:t>10</a:t>
                      </a:r>
                      <a:r>
                        <a:rPr lang="en-GB" sz="1600" dirty="0">
                          <a:solidFill>
                            <a:srgbClr val="002060"/>
                          </a:solidFill>
                          <a:effectLst/>
                          <a:latin typeface="Times New Roman" panose="02020603050405020304" pitchFamily="18" charset="0"/>
                          <a:cs typeface="Times New Roman" panose="02020603050405020304" pitchFamily="18" charset="0"/>
                        </a:rPr>
                        <a:t>.</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cs typeface="Times New Roman" panose="02020603050405020304" pitchFamily="18" charset="0"/>
                        </a:rPr>
                        <a:t>XII A</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baseline="0" dirty="0">
                          <a:solidFill>
                            <a:srgbClr val="002060"/>
                          </a:solidFill>
                          <a:effectLst/>
                          <a:latin typeface="Times New Roman" panose="02020603050405020304" pitchFamily="18" charset="0"/>
                          <a:cs typeface="Times New Roman" panose="02020603050405020304" pitchFamily="18" charset="0"/>
                        </a:rPr>
                        <a:t>Stoica Maricica </a:t>
                      </a:r>
                      <a:r>
                        <a:rPr lang="ro-RO" sz="1600" dirty="0">
                          <a:solidFill>
                            <a:srgbClr val="002060"/>
                          </a:solidFill>
                          <a:effectLst/>
                          <a:latin typeface="Times New Roman" panose="02020603050405020304" pitchFamily="18" charset="0"/>
                          <a:cs typeface="Times New Roman" panose="02020603050405020304" pitchFamily="18" charset="0"/>
                        </a:rPr>
                        <a:t> </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21</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377</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61</a:t>
                      </a:r>
                      <a:endPar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316</a:t>
                      </a:r>
                      <a:endPar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extLst>
                  <a:ext uri="{0D108BD9-81ED-4DB2-BD59-A6C34878D82A}">
                    <a16:rowId xmlns:a16="http://schemas.microsoft.com/office/drawing/2014/main" val="3353115280"/>
                  </a:ext>
                </a:extLst>
              </a:tr>
              <a:tr h="517399">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cs typeface="Times New Roman" panose="02020603050405020304" pitchFamily="18" charset="0"/>
                        </a:rPr>
                        <a:t>11</a:t>
                      </a:r>
                      <a:r>
                        <a:rPr lang="en-GB" sz="1600" dirty="0">
                          <a:solidFill>
                            <a:srgbClr val="002060"/>
                          </a:solidFill>
                          <a:effectLst/>
                          <a:latin typeface="Times New Roman" panose="02020603050405020304" pitchFamily="18" charset="0"/>
                          <a:cs typeface="Times New Roman" panose="02020603050405020304" pitchFamily="18" charset="0"/>
                        </a:rPr>
                        <a:t>.</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cs typeface="Times New Roman" panose="02020603050405020304" pitchFamily="18" charset="0"/>
                        </a:rPr>
                        <a:t>XII B</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mn-ea"/>
                          <a:cs typeface="Times New Roman" panose="02020603050405020304" pitchFamily="18" charset="0"/>
                        </a:rPr>
                        <a:t>Irimia Ionuț Alexandru</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1227</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454</a:t>
                      </a:r>
                      <a:endPar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773</a:t>
                      </a:r>
                      <a:endPar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extLst>
                  <a:ext uri="{0D108BD9-81ED-4DB2-BD59-A6C34878D82A}">
                    <a16:rowId xmlns:a16="http://schemas.microsoft.com/office/drawing/2014/main" val="1276436624"/>
                  </a:ext>
                </a:extLst>
              </a:tr>
              <a:tr h="540695">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cs typeface="Times New Roman" panose="02020603050405020304" pitchFamily="18" charset="0"/>
                        </a:rPr>
                        <a:t>12.</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cs typeface="Times New Roman" panose="02020603050405020304" pitchFamily="18" charset="0"/>
                        </a:rPr>
                        <a:t>XII C</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Luca Ion</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24</a:t>
                      </a:r>
                      <a:endParaRPr lang="en-US" sz="16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848</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380</a:t>
                      </a:r>
                      <a:endParaRPr lang="en-US" sz="1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tc>
                  <a:txBody>
                    <a:bodyPr/>
                    <a:lstStyle/>
                    <a:p>
                      <a:pPr marL="68580" marR="48895" indent="-6350" algn="ctr">
                        <a:lnSpc>
                          <a:spcPct val="112000"/>
                        </a:lnSpc>
                        <a:spcAft>
                          <a:spcPts val="25"/>
                        </a:spcAft>
                      </a:pPr>
                      <a:r>
                        <a:rPr lang="ro-RO"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400</a:t>
                      </a:r>
                      <a:endPar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6136" marR="56136" marT="0" marB="0" anchor="ctr"/>
                </a:tc>
                <a:extLst>
                  <a:ext uri="{0D108BD9-81ED-4DB2-BD59-A6C34878D82A}">
                    <a16:rowId xmlns:a16="http://schemas.microsoft.com/office/drawing/2014/main" val="1182409119"/>
                  </a:ext>
                </a:extLst>
              </a:tr>
              <a:tr h="129014">
                <a:tc gridSpan="3">
                  <a:txBody>
                    <a:bodyPr/>
                    <a:lstStyle/>
                    <a:p>
                      <a:pPr algn="ctr"/>
                      <a:r>
                        <a:rPr lang="ro-RO" b="1" dirty="0">
                          <a:solidFill>
                            <a:srgbClr val="002060"/>
                          </a:solidFill>
                          <a:latin typeface="Times New Roman" panose="02020603050405020304" pitchFamily="18" charset="0"/>
                          <a:cs typeface="Times New Roman" panose="02020603050405020304" pitchFamily="18" charset="0"/>
                        </a:rPr>
                        <a:t>Total Liceu</a:t>
                      </a:r>
                    </a:p>
                  </a:txBody>
                  <a:tcPr anchor="ctr"/>
                </a:tc>
                <a:tc hMerge="1">
                  <a:txBody>
                    <a:bodyPr/>
                    <a:lstStyle/>
                    <a:p>
                      <a:endParaRPr lang="ro-RO" dirty="0"/>
                    </a:p>
                  </a:txBody>
                  <a:tcPr/>
                </a:tc>
                <a:tc hMerge="1">
                  <a:txBody>
                    <a:bodyPr/>
                    <a:lstStyle/>
                    <a:p>
                      <a:endParaRPr lang="ro-RO" dirty="0"/>
                    </a:p>
                  </a:txBody>
                  <a:tcPr/>
                </a:tc>
                <a:tc>
                  <a:txBody>
                    <a:bodyPr/>
                    <a:lstStyle/>
                    <a:p>
                      <a:pPr algn="ctr"/>
                      <a:r>
                        <a:rPr lang="ro-RO" b="1" dirty="0">
                          <a:solidFill>
                            <a:srgbClr val="002060"/>
                          </a:solidFill>
                          <a:latin typeface="Times New Roman" panose="02020603050405020304" pitchFamily="18" charset="0"/>
                          <a:cs typeface="Times New Roman" panose="02020603050405020304" pitchFamily="18" charset="0"/>
                        </a:rPr>
                        <a:t>327</a:t>
                      </a:r>
                    </a:p>
                  </a:txBody>
                  <a:tcPr anchor="ctr"/>
                </a:tc>
                <a:tc>
                  <a:txBody>
                    <a:bodyPr/>
                    <a:lstStyle/>
                    <a:p>
                      <a:pPr algn="ctr"/>
                      <a:r>
                        <a:rPr lang="ro-RO" b="1" dirty="0">
                          <a:solidFill>
                            <a:srgbClr val="002060"/>
                          </a:solidFill>
                          <a:latin typeface="Times New Roman" panose="02020603050405020304" pitchFamily="18" charset="0"/>
                          <a:cs typeface="Times New Roman" panose="02020603050405020304" pitchFamily="18" charset="0"/>
                        </a:rPr>
                        <a:t>14219</a:t>
                      </a:r>
                    </a:p>
                  </a:txBody>
                  <a:tcPr anchor="ctr"/>
                </a:tc>
                <a:tc>
                  <a:txBody>
                    <a:bodyPr/>
                    <a:lstStyle/>
                    <a:p>
                      <a:pPr algn="ctr"/>
                      <a:r>
                        <a:rPr lang="ro-RO" b="1" dirty="0">
                          <a:solidFill>
                            <a:srgbClr val="002060"/>
                          </a:solidFill>
                          <a:latin typeface="Times New Roman" panose="02020603050405020304" pitchFamily="18" charset="0"/>
                          <a:cs typeface="Times New Roman" panose="02020603050405020304" pitchFamily="18" charset="0"/>
                        </a:rPr>
                        <a:t>6214</a:t>
                      </a:r>
                    </a:p>
                  </a:txBody>
                  <a:tcPr anchor="ctr"/>
                </a:tc>
                <a:tc>
                  <a:txBody>
                    <a:bodyPr/>
                    <a:lstStyle/>
                    <a:p>
                      <a:pPr algn="ctr"/>
                      <a:r>
                        <a:rPr lang="ro-RO" b="1" dirty="0">
                          <a:solidFill>
                            <a:srgbClr val="002060"/>
                          </a:solidFill>
                          <a:latin typeface="Times New Roman" panose="02020603050405020304" pitchFamily="18" charset="0"/>
                          <a:cs typeface="Times New Roman" panose="02020603050405020304" pitchFamily="18" charset="0"/>
                        </a:rPr>
                        <a:t>7937</a:t>
                      </a:r>
                    </a:p>
                  </a:txBody>
                  <a:tcPr anchor="ctr"/>
                </a:tc>
                <a:extLst>
                  <a:ext uri="{0D108BD9-81ED-4DB2-BD59-A6C34878D82A}">
                    <a16:rowId xmlns:a16="http://schemas.microsoft.com/office/drawing/2014/main" val="2540973780"/>
                  </a:ext>
                </a:extLst>
              </a:tr>
            </a:tbl>
          </a:graphicData>
        </a:graphic>
      </p:graphicFrame>
    </p:spTree>
    <p:extLst>
      <p:ext uri="{BB962C8B-B14F-4D97-AF65-F5344CB8AC3E}">
        <p14:creationId xmlns:p14="http://schemas.microsoft.com/office/powerpoint/2010/main" val="940243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ă 8">
            <a:extLst>
              <a:ext uri="{FF2B5EF4-FFF2-40B4-BE49-F238E27FC236}">
                <a16:creationId xmlns:a16="http://schemas.microsoft.com/office/drawing/2014/main" id="{67A868F6-D617-4D84-B1BF-287E1913DA2A}"/>
              </a:ext>
            </a:extLst>
          </p:cNvPr>
          <p:cNvGraphicFramePr>
            <a:graphicFrameLocks/>
          </p:cNvGraphicFramePr>
          <p:nvPr>
            <p:extLst>
              <p:ext uri="{D42A27DB-BD31-4B8C-83A1-F6EECF244321}">
                <p14:modId xmlns:p14="http://schemas.microsoft.com/office/powerpoint/2010/main" val="203191178"/>
              </p:ext>
            </p:extLst>
          </p:nvPr>
        </p:nvGraphicFramePr>
        <p:xfrm>
          <a:off x="685800" y="248920"/>
          <a:ext cx="11226799" cy="60756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89034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AA26524-B07C-4F61-AD56-3B7AA296D0F5}"/>
              </a:ext>
            </a:extLst>
          </p:cNvPr>
          <p:cNvSpPr>
            <a:spLocks noGrp="1"/>
          </p:cNvSpPr>
          <p:nvPr>
            <p:ph type="title"/>
          </p:nvPr>
        </p:nvSpPr>
        <p:spPr>
          <a:xfrm>
            <a:off x="2589212" y="189187"/>
            <a:ext cx="7917057" cy="757592"/>
          </a:xfrm>
        </p:spPr>
        <p:txBody>
          <a:bodyPr>
            <a:normAutofit/>
          </a:bodyPr>
          <a:lstStyle/>
          <a:p>
            <a:pPr algn="ctr"/>
            <a:r>
              <a:rPr lang="ro-RO" sz="3200" b="1" dirty="0">
                <a:solidFill>
                  <a:srgbClr val="C00000"/>
                </a:solidFill>
                <a:latin typeface="Comic Sans MS" panose="030F0702030302020204" pitchFamily="66" charset="0"/>
              </a:rPr>
              <a:t>ABSENȚE – CLASE PROFESIONALĂ</a:t>
            </a:r>
            <a:endParaRPr lang="ro-RO" sz="3200" dirty="0"/>
          </a:p>
        </p:txBody>
      </p:sp>
      <p:graphicFrame>
        <p:nvGraphicFramePr>
          <p:cNvPr id="4" name="Substituent conținut 3">
            <a:extLst>
              <a:ext uri="{FF2B5EF4-FFF2-40B4-BE49-F238E27FC236}">
                <a16:creationId xmlns:a16="http://schemas.microsoft.com/office/drawing/2014/main" id="{5092A3AD-BF71-4232-B73A-AEF03E044DD0}"/>
              </a:ext>
            </a:extLst>
          </p:cNvPr>
          <p:cNvGraphicFramePr>
            <a:graphicFrameLocks noGrp="1"/>
          </p:cNvGraphicFramePr>
          <p:nvPr>
            <p:ph idx="1"/>
            <p:extLst>
              <p:ext uri="{D42A27DB-BD31-4B8C-83A1-F6EECF244321}">
                <p14:modId xmlns:p14="http://schemas.microsoft.com/office/powerpoint/2010/main" val="1041844551"/>
              </p:ext>
            </p:extLst>
          </p:nvPr>
        </p:nvGraphicFramePr>
        <p:xfrm>
          <a:off x="2589212" y="961081"/>
          <a:ext cx="8724126" cy="5707732"/>
        </p:xfrm>
        <a:graphic>
          <a:graphicData uri="http://schemas.openxmlformats.org/drawingml/2006/table">
            <a:tbl>
              <a:tblPr firstRow="1" bandRow="1">
                <a:tableStyleId>{5C22544A-7EE6-4342-B048-85BDC9FD1C3A}</a:tableStyleId>
              </a:tblPr>
              <a:tblGrid>
                <a:gridCol w="503852">
                  <a:extLst>
                    <a:ext uri="{9D8B030D-6E8A-4147-A177-3AD203B41FA5}">
                      <a16:colId xmlns:a16="http://schemas.microsoft.com/office/drawing/2014/main" val="1596475073"/>
                    </a:ext>
                  </a:extLst>
                </a:gridCol>
                <a:gridCol w="923731">
                  <a:extLst>
                    <a:ext uri="{9D8B030D-6E8A-4147-A177-3AD203B41FA5}">
                      <a16:colId xmlns:a16="http://schemas.microsoft.com/office/drawing/2014/main" val="3242582359"/>
                    </a:ext>
                  </a:extLst>
                </a:gridCol>
                <a:gridCol w="1567542">
                  <a:extLst>
                    <a:ext uri="{9D8B030D-6E8A-4147-A177-3AD203B41FA5}">
                      <a16:colId xmlns:a16="http://schemas.microsoft.com/office/drawing/2014/main" val="3808373483"/>
                    </a:ext>
                  </a:extLst>
                </a:gridCol>
                <a:gridCol w="1604866">
                  <a:extLst>
                    <a:ext uri="{9D8B030D-6E8A-4147-A177-3AD203B41FA5}">
                      <a16:colId xmlns:a16="http://schemas.microsoft.com/office/drawing/2014/main" val="3352077819"/>
                    </a:ext>
                  </a:extLst>
                </a:gridCol>
                <a:gridCol w="1362269">
                  <a:extLst>
                    <a:ext uri="{9D8B030D-6E8A-4147-A177-3AD203B41FA5}">
                      <a16:colId xmlns:a16="http://schemas.microsoft.com/office/drawing/2014/main" val="3244917811"/>
                    </a:ext>
                  </a:extLst>
                </a:gridCol>
                <a:gridCol w="1486925">
                  <a:extLst>
                    <a:ext uri="{9D8B030D-6E8A-4147-A177-3AD203B41FA5}">
                      <a16:colId xmlns:a16="http://schemas.microsoft.com/office/drawing/2014/main" val="2868681639"/>
                    </a:ext>
                  </a:extLst>
                </a:gridCol>
                <a:gridCol w="1274941">
                  <a:extLst>
                    <a:ext uri="{9D8B030D-6E8A-4147-A177-3AD203B41FA5}">
                      <a16:colId xmlns:a16="http://schemas.microsoft.com/office/drawing/2014/main" val="12665225"/>
                    </a:ext>
                  </a:extLst>
                </a:gridCol>
              </a:tblGrid>
              <a:tr h="493493">
                <a:tc>
                  <a:txBody>
                    <a:bodyPr/>
                    <a:lstStyle/>
                    <a:p>
                      <a:pPr marL="68580" marR="48895" indent="-6350" algn="ctr">
                        <a:lnSpc>
                          <a:spcPct val="112000"/>
                        </a:lnSpc>
                        <a:spcAft>
                          <a:spcPts val="25"/>
                        </a:spcAft>
                      </a:pPr>
                      <a:r>
                        <a:rPr lang="ro-RO"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NR</a:t>
                      </a:r>
                      <a:endParaRPr lang="en-US"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marL="68580" marR="48895" indent="-6350" algn="ctr">
                        <a:lnSpc>
                          <a:spcPct val="112000"/>
                        </a:lnSpc>
                        <a:spcAft>
                          <a:spcPts val="25"/>
                        </a:spcAft>
                      </a:pPr>
                      <a:r>
                        <a:rPr lang="ro-RO" sz="1600" dirty="0">
                          <a:effectLst/>
                        </a:rPr>
                        <a:t>CLASA </a:t>
                      </a:r>
                      <a:endPar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marL="68580" marR="48895" indent="-6350" algn="ctr">
                        <a:lnSpc>
                          <a:spcPct val="112000"/>
                        </a:lnSpc>
                        <a:spcAft>
                          <a:spcPts val="25"/>
                        </a:spcAft>
                      </a:pPr>
                      <a:r>
                        <a:rPr lang="ro-RO" sz="1600" dirty="0">
                          <a:effectLst/>
                        </a:rPr>
                        <a:t>DIRIGINTE </a:t>
                      </a:r>
                      <a:endPar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algn="ctr"/>
                      <a:r>
                        <a:rPr lang="ro-RO" sz="1600" dirty="0"/>
                        <a:t>TOTAL elevi</a:t>
                      </a:r>
                    </a:p>
                  </a:txBody>
                  <a:tcPr anchor="ctr">
                    <a:cell3D prstMaterial="dkEdge">
                      <a:bevel/>
                      <a:lightRig rig="flood" dir="t"/>
                    </a:cell3D>
                  </a:tcPr>
                </a:tc>
                <a:tc>
                  <a:txBody>
                    <a:bodyPr/>
                    <a:lstStyle/>
                    <a:p>
                      <a:pPr algn="ctr"/>
                      <a:r>
                        <a:rPr lang="ro-RO" sz="1600" dirty="0"/>
                        <a:t>TOTAL</a:t>
                      </a:r>
                    </a:p>
                    <a:p>
                      <a:pPr algn="ctr"/>
                      <a:r>
                        <a:rPr lang="ro-RO" sz="1600" dirty="0"/>
                        <a:t>absențe</a:t>
                      </a:r>
                    </a:p>
                  </a:txBody>
                  <a:tcPr anchor="ctr">
                    <a:cell3D prstMaterial="dkEdge">
                      <a:bevel/>
                      <a:lightRig rig="flood" dir="t"/>
                    </a:cell3D>
                  </a:tcPr>
                </a:tc>
                <a:tc>
                  <a:txBody>
                    <a:bodyPr/>
                    <a:lstStyle/>
                    <a:p>
                      <a:pPr algn="ctr"/>
                      <a:r>
                        <a:rPr lang="ro-RO" sz="1600" dirty="0"/>
                        <a:t>Nemotivate</a:t>
                      </a:r>
                    </a:p>
                  </a:txBody>
                  <a:tcPr anchor="ctr">
                    <a:cell3D prstMaterial="dkEdge">
                      <a:bevel/>
                      <a:lightRig rig="flood" dir="t"/>
                    </a:cell3D>
                  </a:tcPr>
                </a:tc>
                <a:tc>
                  <a:txBody>
                    <a:bodyPr/>
                    <a:lstStyle/>
                    <a:p>
                      <a:pPr algn="ctr"/>
                      <a:r>
                        <a:rPr lang="ro-RO" sz="1600" dirty="0"/>
                        <a:t>Motivate</a:t>
                      </a:r>
                    </a:p>
                  </a:txBody>
                  <a:tcPr anchor="ctr">
                    <a:cell3D prstMaterial="dkEdge">
                      <a:bevel/>
                      <a:lightRig rig="flood" dir="t"/>
                    </a:cell3D>
                  </a:tcPr>
                </a:tc>
                <a:extLst>
                  <a:ext uri="{0D108BD9-81ED-4DB2-BD59-A6C34878D82A}">
                    <a16:rowId xmlns:a16="http://schemas.microsoft.com/office/drawing/2014/main" val="3873365567"/>
                  </a:ext>
                </a:extLst>
              </a:tr>
              <a:tr h="461534">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cs typeface="Times New Roman" panose="02020603050405020304" pitchFamily="18" charset="0"/>
                        </a:rPr>
                        <a:t>IX A pr. </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marL="68580" marR="48895" indent="-6350" algn="ctr">
                        <a:lnSpc>
                          <a:spcPct val="112000"/>
                        </a:lnSpc>
                        <a:spcAft>
                          <a:spcPts val="25"/>
                        </a:spcAft>
                      </a:pPr>
                      <a:r>
                        <a:rPr lang="ro-RO"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Purcariu Rodica</a:t>
                      </a:r>
                      <a:endParaRPr lang="en-US"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30</a:t>
                      </a:r>
                    </a:p>
                  </a:txBody>
                  <a:tcPr anchor="ctr">
                    <a:cell3D prstMaterial="dkEdge">
                      <a:bevel/>
                      <a:lightRig rig="flood" dir="t"/>
                    </a:cell3D>
                  </a:tcPr>
                </a:tc>
                <a:tc>
                  <a:txBody>
                    <a:bodyPr/>
                    <a:lstStyle/>
                    <a:p>
                      <a:pPr algn="ctr"/>
                      <a:r>
                        <a:rPr lang="ro-RO" sz="1600" b="1" dirty="0">
                          <a:latin typeface="Times New Roman" panose="02020603050405020304" pitchFamily="18" charset="0"/>
                          <a:cs typeface="Times New Roman" panose="02020603050405020304" pitchFamily="18" charset="0"/>
                        </a:rPr>
                        <a:t>2007</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1025</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982</a:t>
                      </a:r>
                    </a:p>
                  </a:txBody>
                  <a:tcPr anchor="ctr">
                    <a:cell3D prstMaterial="dkEdge">
                      <a:bevel/>
                      <a:lightRig rig="flood" dir="t"/>
                    </a:cell3D>
                  </a:tcPr>
                </a:tc>
                <a:extLst>
                  <a:ext uri="{0D108BD9-81ED-4DB2-BD59-A6C34878D82A}">
                    <a16:rowId xmlns:a16="http://schemas.microsoft.com/office/drawing/2014/main" val="2531252255"/>
                  </a:ext>
                </a:extLst>
              </a:tr>
              <a:tr h="461534">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cs typeface="Times New Roman" panose="02020603050405020304" pitchFamily="18" charset="0"/>
                        </a:rPr>
                        <a:t>IX B pr.</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marL="68580" marR="48895" indent="-6350" algn="ctr">
                        <a:lnSpc>
                          <a:spcPct val="112000"/>
                        </a:lnSpc>
                        <a:spcAft>
                          <a:spcPts val="25"/>
                        </a:spcAft>
                      </a:pPr>
                      <a:r>
                        <a:rPr lang="ro-RO"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Cărăbuș Cristina</a:t>
                      </a:r>
                      <a:endParaRPr lang="en-US"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28</a:t>
                      </a:r>
                    </a:p>
                  </a:txBody>
                  <a:tcPr anchor="ctr">
                    <a:cell3D prstMaterial="dkEdge">
                      <a:bevel/>
                      <a:lightRig rig="flood" dir="t"/>
                    </a:cell3D>
                  </a:tcPr>
                </a:tc>
                <a:tc>
                  <a:txBody>
                    <a:bodyPr/>
                    <a:lstStyle/>
                    <a:p>
                      <a:pPr algn="ctr"/>
                      <a:r>
                        <a:rPr lang="ro-RO" sz="1600" b="1" dirty="0">
                          <a:latin typeface="Times New Roman" panose="02020603050405020304" pitchFamily="18" charset="0"/>
                          <a:cs typeface="Times New Roman" panose="02020603050405020304" pitchFamily="18" charset="0"/>
                        </a:rPr>
                        <a:t>1377</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447</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930</a:t>
                      </a:r>
                    </a:p>
                  </a:txBody>
                  <a:tcPr anchor="ctr">
                    <a:cell3D prstMaterial="dkEdge">
                      <a:bevel/>
                      <a:lightRig rig="flood" dir="t"/>
                    </a:cell3D>
                  </a:tcPr>
                </a:tc>
                <a:extLst>
                  <a:ext uri="{0D108BD9-81ED-4DB2-BD59-A6C34878D82A}">
                    <a16:rowId xmlns:a16="http://schemas.microsoft.com/office/drawing/2014/main" val="4193876328"/>
                  </a:ext>
                </a:extLst>
              </a:tr>
              <a:tr h="461534">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cs typeface="Times New Roman" panose="02020603050405020304" pitchFamily="18" charset="0"/>
                        </a:rPr>
                        <a:t>IX C pr.</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marL="68580" marR="48895" indent="-6350" algn="ctr">
                        <a:lnSpc>
                          <a:spcPct val="112000"/>
                        </a:lnSpc>
                        <a:spcAft>
                          <a:spcPts val="25"/>
                        </a:spcAft>
                      </a:pPr>
                      <a:r>
                        <a:rPr lang="ro-RO"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Inderjoschi</a:t>
                      </a:r>
                      <a:r>
                        <a:rPr lang="ro-RO"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Adrian</a:t>
                      </a:r>
                      <a:endParaRPr lang="en-US"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24</a:t>
                      </a:r>
                    </a:p>
                  </a:txBody>
                  <a:tcPr anchor="ctr">
                    <a:cell3D prstMaterial="dkEdge">
                      <a:bevel/>
                      <a:lightRig rig="flood" dir="t"/>
                    </a:cell3D>
                  </a:tcPr>
                </a:tc>
                <a:tc>
                  <a:txBody>
                    <a:bodyPr/>
                    <a:lstStyle/>
                    <a:p>
                      <a:pPr algn="ctr"/>
                      <a:r>
                        <a:rPr lang="ro-RO" sz="1600" b="1" dirty="0">
                          <a:latin typeface="Times New Roman" panose="02020603050405020304" pitchFamily="18" charset="0"/>
                          <a:cs typeface="Times New Roman" panose="02020603050405020304" pitchFamily="18" charset="0"/>
                        </a:rPr>
                        <a:t>966</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474</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492</a:t>
                      </a:r>
                    </a:p>
                  </a:txBody>
                  <a:tcPr anchor="ctr">
                    <a:cell3D prstMaterial="dkEdge">
                      <a:bevel/>
                      <a:lightRig rig="flood" dir="t"/>
                    </a:cell3D>
                  </a:tcPr>
                </a:tc>
                <a:extLst>
                  <a:ext uri="{0D108BD9-81ED-4DB2-BD59-A6C34878D82A}">
                    <a16:rowId xmlns:a16="http://schemas.microsoft.com/office/drawing/2014/main" val="1033730661"/>
                  </a:ext>
                </a:extLst>
              </a:tr>
              <a:tr h="448804">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X A pr.</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algn="ctr"/>
                      <a:r>
                        <a:rPr lang="ro-RO" sz="1400" dirty="0" err="1">
                          <a:latin typeface="Times New Roman" panose="02020603050405020304" pitchFamily="18" charset="0"/>
                          <a:cs typeface="Times New Roman" panose="02020603050405020304" pitchFamily="18" charset="0"/>
                        </a:rPr>
                        <a:t>Șorea</a:t>
                      </a:r>
                      <a:r>
                        <a:rPr lang="ro-RO" sz="1400" dirty="0">
                          <a:latin typeface="Times New Roman" panose="02020603050405020304" pitchFamily="18" charset="0"/>
                          <a:cs typeface="Times New Roman" panose="02020603050405020304" pitchFamily="18" charset="0"/>
                        </a:rPr>
                        <a:t> Magda</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29</a:t>
                      </a:r>
                    </a:p>
                  </a:txBody>
                  <a:tcPr anchor="ctr">
                    <a:cell3D prstMaterial="dkEdge">
                      <a:bevel/>
                      <a:lightRig rig="flood" dir="t"/>
                    </a:cell3D>
                  </a:tcPr>
                </a:tc>
                <a:tc>
                  <a:txBody>
                    <a:bodyPr/>
                    <a:lstStyle/>
                    <a:p>
                      <a:pPr algn="ctr"/>
                      <a:r>
                        <a:rPr lang="ro-RO" sz="1600" b="1" dirty="0">
                          <a:latin typeface="Times New Roman" panose="02020603050405020304" pitchFamily="18" charset="0"/>
                          <a:cs typeface="Times New Roman" panose="02020603050405020304" pitchFamily="18" charset="0"/>
                        </a:rPr>
                        <a:t>619</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175</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444</a:t>
                      </a:r>
                    </a:p>
                  </a:txBody>
                  <a:tcPr anchor="ctr">
                    <a:cell3D prstMaterial="dkEdge">
                      <a:bevel/>
                      <a:lightRig rig="flood" dir="t"/>
                    </a:cell3D>
                  </a:tcPr>
                </a:tc>
                <a:extLst>
                  <a:ext uri="{0D108BD9-81ED-4DB2-BD59-A6C34878D82A}">
                    <a16:rowId xmlns:a16="http://schemas.microsoft.com/office/drawing/2014/main" val="3059250227"/>
                  </a:ext>
                </a:extLst>
              </a:tr>
              <a:tr h="493493">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X B pr.</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algn="ctr"/>
                      <a:r>
                        <a:rPr lang="ro-RO" sz="1400" dirty="0">
                          <a:latin typeface="Times New Roman" panose="02020603050405020304" pitchFamily="18" charset="0"/>
                          <a:cs typeface="Times New Roman" panose="02020603050405020304" pitchFamily="18" charset="0"/>
                        </a:rPr>
                        <a:t>Gorea Marilena</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29</a:t>
                      </a:r>
                    </a:p>
                  </a:txBody>
                  <a:tcPr anchor="ctr">
                    <a:cell3D prstMaterial="dkEdge">
                      <a:bevel/>
                      <a:lightRig rig="flood" dir="t"/>
                    </a:cell3D>
                  </a:tcPr>
                </a:tc>
                <a:tc>
                  <a:txBody>
                    <a:bodyPr/>
                    <a:lstStyle/>
                    <a:p>
                      <a:pPr algn="ctr"/>
                      <a:r>
                        <a:rPr lang="ro-RO" sz="1600" b="1" dirty="0">
                          <a:latin typeface="Times New Roman" panose="02020603050405020304" pitchFamily="18" charset="0"/>
                          <a:cs typeface="Times New Roman" panose="02020603050405020304" pitchFamily="18" charset="0"/>
                        </a:rPr>
                        <a:t>1056</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730</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326</a:t>
                      </a:r>
                    </a:p>
                  </a:txBody>
                  <a:tcPr anchor="ctr">
                    <a:cell3D prstMaterial="dkEdge">
                      <a:bevel/>
                      <a:lightRig rig="flood" dir="t"/>
                    </a:cell3D>
                  </a:tcPr>
                </a:tc>
                <a:extLst>
                  <a:ext uri="{0D108BD9-81ED-4DB2-BD59-A6C34878D82A}">
                    <a16:rowId xmlns:a16="http://schemas.microsoft.com/office/drawing/2014/main" val="2646720338"/>
                  </a:ext>
                </a:extLst>
              </a:tr>
              <a:tr h="493493">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X C pr.</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algn="ctr"/>
                      <a:r>
                        <a:rPr lang="ro-RO" sz="1400" dirty="0">
                          <a:latin typeface="Times New Roman" panose="02020603050405020304" pitchFamily="18" charset="0"/>
                          <a:cs typeface="Times New Roman" panose="02020603050405020304" pitchFamily="18" charset="0"/>
                        </a:rPr>
                        <a:t>Rusu Dragoș</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20</a:t>
                      </a:r>
                    </a:p>
                  </a:txBody>
                  <a:tcPr anchor="ctr">
                    <a:cell3D prstMaterial="dkEdge">
                      <a:bevel/>
                      <a:lightRig rig="flood" dir="t"/>
                    </a:cell3D>
                  </a:tcPr>
                </a:tc>
                <a:tc>
                  <a:txBody>
                    <a:bodyPr/>
                    <a:lstStyle/>
                    <a:p>
                      <a:pPr algn="ctr"/>
                      <a:r>
                        <a:rPr lang="ro-RO" sz="1600" b="1" dirty="0">
                          <a:latin typeface="Times New Roman" panose="02020603050405020304" pitchFamily="18" charset="0"/>
                          <a:cs typeface="Times New Roman" panose="02020603050405020304" pitchFamily="18" charset="0"/>
                        </a:rPr>
                        <a:t>1807</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1336</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471</a:t>
                      </a:r>
                    </a:p>
                  </a:txBody>
                  <a:tcPr anchor="ctr">
                    <a:cell3D prstMaterial="dkEdge">
                      <a:bevel/>
                      <a:lightRig rig="flood" dir="t"/>
                    </a:cell3D>
                  </a:tcPr>
                </a:tc>
                <a:extLst>
                  <a:ext uri="{0D108BD9-81ED-4DB2-BD59-A6C34878D82A}">
                    <a16:rowId xmlns:a16="http://schemas.microsoft.com/office/drawing/2014/main" val="2543582917"/>
                  </a:ext>
                </a:extLst>
              </a:tr>
              <a:tr h="493493">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X D pr.</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algn="ctr"/>
                      <a:r>
                        <a:rPr lang="ro-RO" sz="1400" dirty="0">
                          <a:latin typeface="Times New Roman" panose="02020603050405020304" pitchFamily="18" charset="0"/>
                          <a:cs typeface="Times New Roman" panose="02020603050405020304" pitchFamily="18" charset="0"/>
                        </a:rPr>
                        <a:t>Iosef Teodor</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26</a:t>
                      </a:r>
                    </a:p>
                  </a:txBody>
                  <a:tcPr anchor="ctr">
                    <a:cell3D prstMaterial="dkEdge">
                      <a:bevel/>
                      <a:lightRig rig="flood" dir="t"/>
                    </a:cell3D>
                  </a:tcPr>
                </a:tc>
                <a:tc>
                  <a:txBody>
                    <a:bodyPr/>
                    <a:lstStyle/>
                    <a:p>
                      <a:pPr algn="ctr"/>
                      <a:r>
                        <a:rPr lang="ro-RO" sz="1600" b="1" dirty="0">
                          <a:latin typeface="Times New Roman" panose="02020603050405020304" pitchFamily="18" charset="0"/>
                          <a:cs typeface="Times New Roman" panose="02020603050405020304" pitchFamily="18" charset="0"/>
                        </a:rPr>
                        <a:t>1321</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657</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664</a:t>
                      </a:r>
                    </a:p>
                  </a:txBody>
                  <a:tcPr anchor="ctr">
                    <a:cell3D prstMaterial="dkEdge">
                      <a:bevel/>
                      <a:lightRig rig="flood" dir="t"/>
                    </a:cell3D>
                  </a:tcPr>
                </a:tc>
                <a:extLst>
                  <a:ext uri="{0D108BD9-81ED-4DB2-BD59-A6C34878D82A}">
                    <a16:rowId xmlns:a16="http://schemas.microsoft.com/office/drawing/2014/main" val="1449593095"/>
                  </a:ext>
                </a:extLst>
              </a:tr>
              <a:tr h="493493">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cs typeface="Times New Roman" panose="02020603050405020304" pitchFamily="18" charset="0"/>
                        </a:rPr>
                        <a:t>XI A pr. </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algn="ctr"/>
                      <a:r>
                        <a:rPr lang="ro-RO" sz="1400" dirty="0">
                          <a:latin typeface="Times New Roman" panose="02020603050405020304" pitchFamily="18" charset="0"/>
                          <a:cs typeface="Times New Roman" panose="02020603050405020304" pitchFamily="18" charset="0"/>
                        </a:rPr>
                        <a:t>Iliescu Doina</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30</a:t>
                      </a:r>
                    </a:p>
                  </a:txBody>
                  <a:tcPr anchor="ctr">
                    <a:cell3D prstMaterial="dkEdge">
                      <a:bevel/>
                      <a:lightRig rig="flood" dir="t"/>
                    </a:cell3D>
                  </a:tcPr>
                </a:tc>
                <a:tc>
                  <a:txBody>
                    <a:bodyPr/>
                    <a:lstStyle/>
                    <a:p>
                      <a:pPr algn="ctr"/>
                      <a:r>
                        <a:rPr lang="ro-RO" sz="1600" b="1" dirty="0">
                          <a:latin typeface="Times New Roman" panose="02020603050405020304" pitchFamily="18" charset="0"/>
                          <a:cs typeface="Times New Roman" panose="02020603050405020304" pitchFamily="18" charset="0"/>
                        </a:rPr>
                        <a:t>1107</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892</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251</a:t>
                      </a:r>
                    </a:p>
                  </a:txBody>
                  <a:tcPr anchor="ctr">
                    <a:cell3D prstMaterial="dkEdge">
                      <a:bevel/>
                      <a:lightRig rig="flood" dir="t"/>
                    </a:cell3D>
                  </a:tcPr>
                </a:tc>
                <a:extLst>
                  <a:ext uri="{0D108BD9-81ED-4DB2-BD59-A6C34878D82A}">
                    <a16:rowId xmlns:a16="http://schemas.microsoft.com/office/drawing/2014/main" val="618042056"/>
                  </a:ext>
                </a:extLst>
              </a:tr>
              <a:tr h="493493">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9</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XI B pr.</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algn="ctr"/>
                      <a:r>
                        <a:rPr lang="ro-RO" sz="1400" dirty="0" err="1">
                          <a:latin typeface="Times New Roman" panose="02020603050405020304" pitchFamily="18" charset="0"/>
                          <a:cs typeface="Times New Roman" panose="02020603050405020304" pitchFamily="18" charset="0"/>
                        </a:rPr>
                        <a:t>Chichirău</a:t>
                      </a:r>
                      <a:r>
                        <a:rPr lang="ro-RO" sz="1400" dirty="0">
                          <a:latin typeface="Times New Roman" panose="02020603050405020304" pitchFamily="18" charset="0"/>
                          <a:cs typeface="Times New Roman" panose="02020603050405020304" pitchFamily="18" charset="0"/>
                        </a:rPr>
                        <a:t> Ștefan</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25</a:t>
                      </a:r>
                    </a:p>
                  </a:txBody>
                  <a:tcPr anchor="ctr">
                    <a:cell3D prstMaterial="dkEdge">
                      <a:bevel/>
                      <a:lightRig rig="flood" dir="t"/>
                    </a:cell3D>
                  </a:tcPr>
                </a:tc>
                <a:tc>
                  <a:txBody>
                    <a:bodyPr/>
                    <a:lstStyle/>
                    <a:p>
                      <a:pPr algn="ctr"/>
                      <a:r>
                        <a:rPr lang="ro-RO" sz="1600" b="1" dirty="0">
                          <a:latin typeface="Times New Roman" panose="02020603050405020304" pitchFamily="18" charset="0"/>
                          <a:cs typeface="Times New Roman" panose="02020603050405020304" pitchFamily="18" charset="0"/>
                        </a:rPr>
                        <a:t>1175</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1070</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105</a:t>
                      </a:r>
                    </a:p>
                  </a:txBody>
                  <a:tcPr anchor="ctr">
                    <a:cell3D prstMaterial="dkEdge">
                      <a:bevel/>
                      <a:lightRig rig="flood" dir="t"/>
                    </a:cell3D>
                  </a:tcPr>
                </a:tc>
                <a:extLst>
                  <a:ext uri="{0D108BD9-81ED-4DB2-BD59-A6C34878D82A}">
                    <a16:rowId xmlns:a16="http://schemas.microsoft.com/office/drawing/2014/main" val="4193112238"/>
                  </a:ext>
                </a:extLst>
              </a:tr>
              <a:tr h="461981">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marL="68580" marR="48895" indent="-6350" algn="ctr">
                        <a:lnSpc>
                          <a:spcPct val="112000"/>
                        </a:lnSpc>
                        <a:spcAft>
                          <a:spcPts val="25"/>
                        </a:spcAft>
                      </a:pPr>
                      <a:r>
                        <a:rPr lang="ro-RO"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XI C pr.</a:t>
                      </a:r>
                      <a:endParaRPr lang="en-US" sz="1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a:txBody>
                    <a:bodyPr/>
                    <a:lstStyle/>
                    <a:p>
                      <a:pPr algn="ctr"/>
                      <a:r>
                        <a:rPr lang="ro-RO" sz="1400" dirty="0">
                          <a:latin typeface="Times New Roman" panose="02020603050405020304" pitchFamily="18" charset="0"/>
                          <a:cs typeface="Times New Roman" panose="02020603050405020304" pitchFamily="18" charset="0"/>
                        </a:rPr>
                        <a:t>Moisa Florin</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27</a:t>
                      </a:r>
                    </a:p>
                  </a:txBody>
                  <a:tcPr anchor="ctr">
                    <a:cell3D prstMaterial="dkEdge">
                      <a:bevel/>
                      <a:lightRig rig="flood" dir="t"/>
                    </a:cell3D>
                  </a:tcPr>
                </a:tc>
                <a:tc>
                  <a:txBody>
                    <a:bodyPr/>
                    <a:lstStyle/>
                    <a:p>
                      <a:pPr algn="ctr"/>
                      <a:r>
                        <a:rPr lang="ro-RO" sz="1600" b="1" dirty="0">
                          <a:latin typeface="Times New Roman" panose="02020603050405020304" pitchFamily="18" charset="0"/>
                          <a:cs typeface="Times New Roman" panose="02020603050405020304" pitchFamily="18" charset="0"/>
                        </a:rPr>
                        <a:t>1710</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1390</a:t>
                      </a:r>
                    </a:p>
                  </a:txBody>
                  <a:tcPr anchor="ctr">
                    <a:cell3D prstMaterial="dkEdge">
                      <a:bevel/>
                      <a:lightRig rig="flood" dir="t"/>
                    </a:cell3D>
                  </a:tcPr>
                </a:tc>
                <a:tc>
                  <a:txBody>
                    <a:bodyPr/>
                    <a:lstStyle/>
                    <a:p>
                      <a:pPr algn="ctr"/>
                      <a:r>
                        <a:rPr lang="ro-RO" sz="1600" dirty="0">
                          <a:latin typeface="Times New Roman" panose="02020603050405020304" pitchFamily="18" charset="0"/>
                          <a:cs typeface="Times New Roman" panose="02020603050405020304" pitchFamily="18" charset="0"/>
                        </a:rPr>
                        <a:t>320</a:t>
                      </a:r>
                    </a:p>
                  </a:txBody>
                  <a:tcPr anchor="ctr">
                    <a:cell3D prstMaterial="dkEdge">
                      <a:bevel/>
                      <a:lightRig rig="flood" dir="t"/>
                    </a:cell3D>
                  </a:tcPr>
                </a:tc>
                <a:extLst>
                  <a:ext uri="{0D108BD9-81ED-4DB2-BD59-A6C34878D82A}">
                    <a16:rowId xmlns:a16="http://schemas.microsoft.com/office/drawing/2014/main" val="3989364239"/>
                  </a:ext>
                </a:extLst>
              </a:tr>
              <a:tr h="363647">
                <a:tc gridSpan="3">
                  <a:txBody>
                    <a:bodyPr/>
                    <a:lstStyle/>
                    <a:p>
                      <a:pPr marL="68580" marR="48895" indent="-6350" algn="ctr">
                        <a:lnSpc>
                          <a:spcPct val="112000"/>
                        </a:lnSpc>
                        <a:spcAft>
                          <a:spcPts val="25"/>
                        </a:spcAft>
                      </a:pPr>
                      <a:r>
                        <a:rPr lang="ro-RO"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Total Școală Profesională</a:t>
                      </a:r>
                      <a:endParaRPr lang="en-US"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hMerge="1">
                  <a:txBody>
                    <a:bodyPr/>
                    <a:lstStyle/>
                    <a:p>
                      <a:pPr marL="68580" marR="48895" indent="-6350" algn="ctr">
                        <a:lnSpc>
                          <a:spcPct val="112000"/>
                        </a:lnSpc>
                        <a:spcAft>
                          <a:spcPts val="25"/>
                        </a:spcAft>
                      </a:pPr>
                      <a:endParaRPr lang="en-US" sz="20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13" marR="36813" marT="0" marB="0" anchor="ctr">
                    <a:cell3D prstMaterial="dkEdge">
                      <a:bevel/>
                      <a:lightRig rig="flood" dir="t"/>
                    </a:cell3D>
                  </a:tcPr>
                </a:tc>
                <a:tc hMerge="1">
                  <a:txBody>
                    <a:bodyPr/>
                    <a:lstStyle/>
                    <a:p>
                      <a:endParaRPr lang="ro-RO" dirty="0"/>
                    </a:p>
                  </a:txBody>
                  <a:tcPr>
                    <a:cell3D prstMaterial="dkEdge">
                      <a:bevel/>
                      <a:lightRig rig="flood" dir="t"/>
                    </a:cell3D>
                  </a:tcPr>
                </a:tc>
                <a:tc>
                  <a:txBody>
                    <a:bodyPr/>
                    <a:lstStyle/>
                    <a:p>
                      <a:pPr algn="ctr"/>
                      <a:r>
                        <a:rPr lang="ro-RO" b="1" dirty="0">
                          <a:latin typeface="Times New Roman" panose="02020603050405020304" pitchFamily="18" charset="0"/>
                          <a:cs typeface="Times New Roman" panose="02020603050405020304" pitchFamily="18" charset="0"/>
                        </a:rPr>
                        <a:t>268</a:t>
                      </a:r>
                    </a:p>
                  </a:txBody>
                  <a:tcPr>
                    <a:cell3D prstMaterial="dkEdge">
                      <a:bevel/>
                      <a:lightRig rig="flood" dir="t"/>
                    </a:cell3D>
                  </a:tcPr>
                </a:tc>
                <a:tc>
                  <a:txBody>
                    <a:bodyPr/>
                    <a:lstStyle/>
                    <a:p>
                      <a:pPr algn="ctr"/>
                      <a:r>
                        <a:rPr lang="ro-RO" b="1" dirty="0">
                          <a:latin typeface="Times New Roman" panose="02020603050405020304" pitchFamily="18" charset="0"/>
                          <a:cs typeface="Times New Roman" panose="02020603050405020304" pitchFamily="18" charset="0"/>
                        </a:rPr>
                        <a:t>13145</a:t>
                      </a:r>
                    </a:p>
                  </a:txBody>
                  <a:tcPr>
                    <a:cell3D prstMaterial="dkEdge">
                      <a:bevel/>
                      <a:lightRig rig="flood" dir="t"/>
                    </a:cell3D>
                  </a:tcPr>
                </a:tc>
                <a:tc>
                  <a:txBody>
                    <a:bodyPr/>
                    <a:lstStyle/>
                    <a:p>
                      <a:pPr algn="ctr"/>
                      <a:r>
                        <a:rPr lang="ro-RO" b="1" dirty="0">
                          <a:latin typeface="Times New Roman" panose="02020603050405020304" pitchFamily="18" charset="0"/>
                          <a:cs typeface="Times New Roman" panose="02020603050405020304" pitchFamily="18" charset="0"/>
                        </a:rPr>
                        <a:t>8196</a:t>
                      </a:r>
                    </a:p>
                  </a:txBody>
                  <a:tcPr>
                    <a:cell3D prstMaterial="dkEdge">
                      <a:bevel/>
                      <a:lightRig rig="flood" dir="t"/>
                    </a:cell3D>
                  </a:tcPr>
                </a:tc>
                <a:tc>
                  <a:txBody>
                    <a:bodyPr/>
                    <a:lstStyle/>
                    <a:p>
                      <a:pPr algn="ctr"/>
                      <a:r>
                        <a:rPr lang="ro-RO" b="1" dirty="0">
                          <a:latin typeface="Times New Roman" panose="02020603050405020304" pitchFamily="18" charset="0"/>
                          <a:cs typeface="Times New Roman" panose="02020603050405020304" pitchFamily="18" charset="0"/>
                        </a:rPr>
                        <a:t>4985</a:t>
                      </a:r>
                    </a:p>
                  </a:txBody>
                  <a:tcPr>
                    <a:cell3D prstMaterial="dkEdge">
                      <a:bevel/>
                      <a:lightRig rig="flood" dir="t"/>
                    </a:cell3D>
                  </a:tcPr>
                </a:tc>
                <a:extLst>
                  <a:ext uri="{0D108BD9-81ED-4DB2-BD59-A6C34878D82A}">
                    <a16:rowId xmlns:a16="http://schemas.microsoft.com/office/drawing/2014/main" val="554169587"/>
                  </a:ext>
                </a:extLst>
              </a:tr>
            </a:tbl>
          </a:graphicData>
        </a:graphic>
      </p:graphicFrame>
    </p:spTree>
    <p:extLst>
      <p:ext uri="{BB962C8B-B14F-4D97-AF65-F5344CB8AC3E}">
        <p14:creationId xmlns:p14="http://schemas.microsoft.com/office/powerpoint/2010/main" val="6084427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ă 5">
            <a:extLst>
              <a:ext uri="{FF2B5EF4-FFF2-40B4-BE49-F238E27FC236}">
                <a16:creationId xmlns:a16="http://schemas.microsoft.com/office/drawing/2014/main" id="{2EFE4687-83CB-4887-B411-24193B2F5CF4}"/>
              </a:ext>
            </a:extLst>
          </p:cNvPr>
          <p:cNvGraphicFramePr>
            <a:graphicFrameLocks/>
          </p:cNvGraphicFramePr>
          <p:nvPr>
            <p:extLst>
              <p:ext uri="{D42A27DB-BD31-4B8C-83A1-F6EECF244321}">
                <p14:modId xmlns:p14="http://schemas.microsoft.com/office/powerpoint/2010/main" val="3899798665"/>
              </p:ext>
            </p:extLst>
          </p:nvPr>
        </p:nvGraphicFramePr>
        <p:xfrm>
          <a:off x="1391920" y="101600"/>
          <a:ext cx="10434320" cy="62382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66682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8466E-BB7B-4F16-A719-026109768331}"/>
              </a:ext>
            </a:extLst>
          </p:cNvPr>
          <p:cNvSpPr>
            <a:spLocks noGrp="1"/>
          </p:cNvSpPr>
          <p:nvPr>
            <p:ph type="title"/>
          </p:nvPr>
        </p:nvSpPr>
        <p:spPr>
          <a:xfrm>
            <a:off x="1703494" y="250053"/>
            <a:ext cx="8596668" cy="1133167"/>
          </a:xfrm>
        </p:spPr>
        <p:txBody>
          <a:bodyPr>
            <a:normAutofit fontScale="90000"/>
          </a:bodyPr>
          <a:lstStyle/>
          <a:p>
            <a:pPr algn="ctr"/>
            <a:r>
              <a:rPr lang="ro-RO" b="1" dirty="0">
                <a:solidFill>
                  <a:srgbClr val="C00000"/>
                </a:solidFill>
                <a:latin typeface="Comic Sans MS" panose="030F0702030302020204" pitchFamily="66" charset="0"/>
              </a:rPr>
              <a:t>BACALAUREAT 2021</a:t>
            </a:r>
            <a:br>
              <a:rPr lang="ro-RO" b="1" dirty="0">
                <a:solidFill>
                  <a:srgbClr val="C00000"/>
                </a:solidFill>
                <a:latin typeface="Comic Sans MS" panose="030F0702030302020204" pitchFamily="66" charset="0"/>
              </a:rPr>
            </a:br>
            <a:r>
              <a:rPr lang="ro-RO" b="1" dirty="0">
                <a:solidFill>
                  <a:srgbClr val="C00000"/>
                </a:solidFill>
                <a:latin typeface="Comic Sans MS" panose="030F0702030302020204" pitchFamily="66" charset="0"/>
              </a:rPr>
              <a:t>PROCENT DE PROMOVARE – </a:t>
            </a:r>
            <a:r>
              <a:rPr lang="ro-RO" sz="4400" b="1" dirty="0">
                <a:solidFill>
                  <a:srgbClr val="C00000"/>
                </a:solidFill>
                <a:latin typeface="Comic Sans MS" panose="030F0702030302020204" pitchFamily="66" charset="0"/>
              </a:rPr>
              <a:t>61,11%</a:t>
            </a:r>
            <a:endParaRPr lang="en-US" sz="4400" b="1" dirty="0">
              <a:solidFill>
                <a:srgbClr val="C00000"/>
              </a:solidFill>
              <a:latin typeface="Comic Sans MS" panose="030F0702030302020204" pitchFamily="66" charset="0"/>
            </a:endParaRPr>
          </a:p>
        </p:txBody>
      </p:sp>
      <p:sp>
        <p:nvSpPr>
          <p:cNvPr id="6" name="Content Placeholder 5">
            <a:extLst>
              <a:ext uri="{FF2B5EF4-FFF2-40B4-BE49-F238E27FC236}">
                <a16:creationId xmlns:a16="http://schemas.microsoft.com/office/drawing/2014/main" id="{DA08173D-A72A-483F-B94F-8B5120B1B359}"/>
              </a:ext>
            </a:extLst>
          </p:cNvPr>
          <p:cNvSpPr>
            <a:spLocks noGrp="1"/>
          </p:cNvSpPr>
          <p:nvPr>
            <p:ph idx="1"/>
          </p:nvPr>
        </p:nvSpPr>
        <p:spPr>
          <a:xfrm>
            <a:off x="677334" y="1977391"/>
            <a:ext cx="8596668" cy="4063972"/>
          </a:xfrm>
        </p:spPr>
        <p:txBody>
          <a:bodyPr/>
          <a:lstStyle/>
          <a:p>
            <a:endParaRPr lang="ro-RO" dirty="0"/>
          </a:p>
          <a:p>
            <a:endParaRPr lang="ro-RO" dirty="0"/>
          </a:p>
          <a:p>
            <a:endParaRPr lang="en-US" dirty="0"/>
          </a:p>
        </p:txBody>
      </p:sp>
      <p:graphicFrame>
        <p:nvGraphicFramePr>
          <p:cNvPr id="5" name="Diagramă 4">
            <a:extLst>
              <a:ext uri="{FF2B5EF4-FFF2-40B4-BE49-F238E27FC236}">
                <a16:creationId xmlns:a16="http://schemas.microsoft.com/office/drawing/2014/main" id="{2A3D62C4-5E3C-4543-B124-8A78B51E9574}"/>
              </a:ext>
            </a:extLst>
          </p:cNvPr>
          <p:cNvGraphicFramePr>
            <a:graphicFrameLocks/>
          </p:cNvGraphicFramePr>
          <p:nvPr>
            <p:extLst>
              <p:ext uri="{D42A27DB-BD31-4B8C-83A1-F6EECF244321}">
                <p14:modId xmlns:p14="http://schemas.microsoft.com/office/powerpoint/2010/main" val="3496608885"/>
              </p:ext>
            </p:extLst>
          </p:nvPr>
        </p:nvGraphicFramePr>
        <p:xfrm>
          <a:off x="1595120" y="1849120"/>
          <a:ext cx="8514080" cy="47588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42489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104BEB4-994C-4F07-9BF8-03F22259EEDF}"/>
              </a:ext>
            </a:extLst>
          </p:cNvPr>
          <p:cNvSpPr>
            <a:spLocks noGrp="1"/>
          </p:cNvSpPr>
          <p:nvPr>
            <p:ph type="title"/>
          </p:nvPr>
        </p:nvSpPr>
        <p:spPr>
          <a:xfrm>
            <a:off x="2789854" y="317241"/>
            <a:ext cx="9125338" cy="1278293"/>
          </a:xfrm>
        </p:spPr>
        <p:txBody>
          <a:bodyPr>
            <a:normAutofit fontScale="90000"/>
          </a:bodyPr>
          <a:lstStyle/>
          <a:p>
            <a:pPr algn="ctr"/>
            <a:r>
              <a:rPr lang="ro-RO" sz="3100" b="1" dirty="0">
                <a:solidFill>
                  <a:srgbClr val="C00000"/>
                </a:solidFill>
                <a:latin typeface="Comic Sans MS" panose="030F0702030302020204" pitchFamily="66" charset="0"/>
              </a:rPr>
              <a:t>CLASA a XII-a A </a:t>
            </a:r>
            <a:br>
              <a:rPr lang="ro-RO" sz="3100" b="1" dirty="0">
                <a:solidFill>
                  <a:srgbClr val="C00000"/>
                </a:solidFill>
                <a:latin typeface="Comic Sans MS" panose="030F0702030302020204" pitchFamily="66" charset="0"/>
              </a:rPr>
            </a:br>
            <a:r>
              <a:rPr lang="ro-RO" sz="3100" b="1" dirty="0">
                <a:solidFill>
                  <a:srgbClr val="C00000"/>
                </a:solidFill>
                <a:latin typeface="Comic Sans MS" panose="030F0702030302020204" pitchFamily="66" charset="0"/>
              </a:rPr>
              <a:t> </a:t>
            </a:r>
            <a:r>
              <a:rPr lang="ro-RO" sz="3100" b="1" dirty="0" err="1">
                <a:solidFill>
                  <a:srgbClr val="C00000"/>
                </a:solidFill>
                <a:latin typeface="Comic Sans MS" panose="030F0702030302020204" pitchFamily="66" charset="0"/>
              </a:rPr>
              <a:t>dirig</a:t>
            </a:r>
            <a:r>
              <a:rPr lang="ro-RO" sz="3100" b="1" dirty="0">
                <a:solidFill>
                  <a:srgbClr val="C00000"/>
                </a:solidFill>
                <a:latin typeface="Comic Sans MS" panose="030F0702030302020204" pitchFamily="66" charset="0"/>
              </a:rPr>
              <a:t>. </a:t>
            </a:r>
            <a:r>
              <a:rPr lang="ro-RO" sz="3100" b="1" dirty="0" err="1">
                <a:solidFill>
                  <a:srgbClr val="C00000"/>
                </a:solidFill>
                <a:latin typeface="Comic Sans MS" panose="030F0702030302020204" pitchFamily="66" charset="0"/>
              </a:rPr>
              <a:t>Prof.Stoica</a:t>
            </a:r>
            <a:r>
              <a:rPr lang="ro-RO" sz="3100" b="1" dirty="0">
                <a:solidFill>
                  <a:srgbClr val="C00000"/>
                </a:solidFill>
                <a:latin typeface="Comic Sans MS" panose="030F0702030302020204" pitchFamily="66" charset="0"/>
              </a:rPr>
              <a:t> Maricica</a:t>
            </a:r>
            <a:br>
              <a:rPr lang="ro-RO" sz="3100" b="1" dirty="0">
                <a:solidFill>
                  <a:srgbClr val="C00000"/>
                </a:solidFill>
                <a:latin typeface="Comic Sans MS" panose="030F0702030302020204" pitchFamily="66" charset="0"/>
              </a:rPr>
            </a:br>
            <a:r>
              <a:rPr lang="ro-RO" sz="3100" b="1" dirty="0">
                <a:solidFill>
                  <a:srgbClr val="C00000"/>
                </a:solidFill>
                <a:latin typeface="Comic Sans MS" panose="030F0702030302020204" pitchFamily="66" charset="0"/>
              </a:rPr>
              <a:t>Procent de promovabilitate 42,10 % </a:t>
            </a:r>
            <a:br>
              <a:rPr lang="ro-RO" b="1" dirty="0">
                <a:solidFill>
                  <a:srgbClr val="C00000"/>
                </a:solidFill>
                <a:latin typeface="Comic Sans MS" panose="030F0702030302020204" pitchFamily="66" charset="0"/>
              </a:rPr>
            </a:br>
            <a:endParaRPr lang="ro-RO" dirty="0"/>
          </a:p>
        </p:txBody>
      </p:sp>
      <p:graphicFrame>
        <p:nvGraphicFramePr>
          <p:cNvPr id="7" name="Substituent conținut 6">
            <a:extLst>
              <a:ext uri="{FF2B5EF4-FFF2-40B4-BE49-F238E27FC236}">
                <a16:creationId xmlns:a16="http://schemas.microsoft.com/office/drawing/2014/main" id="{3AA8584C-1383-4AF7-BD0A-9B7EED6B1799}"/>
              </a:ext>
            </a:extLst>
          </p:cNvPr>
          <p:cNvGraphicFramePr>
            <a:graphicFrameLocks noGrp="1"/>
          </p:cNvGraphicFramePr>
          <p:nvPr>
            <p:ph idx="1"/>
            <p:extLst>
              <p:ext uri="{D42A27DB-BD31-4B8C-83A1-F6EECF244321}">
                <p14:modId xmlns:p14="http://schemas.microsoft.com/office/powerpoint/2010/main" val="690337384"/>
              </p:ext>
            </p:extLst>
          </p:nvPr>
        </p:nvGraphicFramePr>
        <p:xfrm>
          <a:off x="2341984" y="1854264"/>
          <a:ext cx="9237306" cy="4266619"/>
        </p:xfrm>
        <a:graphic>
          <a:graphicData uri="http://schemas.openxmlformats.org/drawingml/2006/table">
            <a:tbl>
              <a:tblPr firstRow="1" bandRow="1">
                <a:tableStyleId>{5C22544A-7EE6-4342-B048-85BDC9FD1C3A}</a:tableStyleId>
              </a:tblPr>
              <a:tblGrid>
                <a:gridCol w="3685592">
                  <a:extLst>
                    <a:ext uri="{9D8B030D-6E8A-4147-A177-3AD203B41FA5}">
                      <a16:colId xmlns:a16="http://schemas.microsoft.com/office/drawing/2014/main" val="2131085077"/>
                    </a:ext>
                  </a:extLst>
                </a:gridCol>
                <a:gridCol w="3144416">
                  <a:extLst>
                    <a:ext uri="{9D8B030D-6E8A-4147-A177-3AD203B41FA5}">
                      <a16:colId xmlns:a16="http://schemas.microsoft.com/office/drawing/2014/main" val="592907380"/>
                    </a:ext>
                  </a:extLst>
                </a:gridCol>
                <a:gridCol w="2407298">
                  <a:extLst>
                    <a:ext uri="{9D8B030D-6E8A-4147-A177-3AD203B41FA5}">
                      <a16:colId xmlns:a16="http://schemas.microsoft.com/office/drawing/2014/main" val="235523186"/>
                    </a:ext>
                  </a:extLst>
                </a:gridCol>
              </a:tblGrid>
              <a:tr h="609517">
                <a:tc>
                  <a:txBody>
                    <a:bodyPr/>
                    <a:lstStyle/>
                    <a:p>
                      <a:pPr marL="68580" indent="-6350" algn="ctr">
                        <a:lnSpc>
                          <a:spcPct val="107000"/>
                        </a:lnSpc>
                        <a:spcAft>
                          <a:spcPts val="1295"/>
                        </a:spcAft>
                      </a:pPr>
                      <a:r>
                        <a:rPr lang="ro-RO" sz="2000" b="1" dirty="0">
                          <a:effectLst/>
                          <a:latin typeface="Times New Roman" panose="02020603050405020304" pitchFamily="18" charset="0"/>
                          <a:cs typeface="Times New Roman" panose="02020603050405020304" pitchFamily="18" charset="0"/>
                        </a:rPr>
                        <a:t>DISCIPLINA </a:t>
                      </a:r>
                      <a:endParaRPr lang="en-US"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ÎNSCRIȘI</a:t>
                      </a:r>
                      <a:endParaRPr lang="en-US" sz="2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REUȘIȚI</a:t>
                      </a:r>
                      <a:endParaRPr lang="en-US" sz="2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1864729001"/>
                  </a:ext>
                </a:extLst>
              </a:tr>
              <a:tr h="609517">
                <a:tc>
                  <a:txBody>
                    <a:bodyPr/>
                    <a:lstStyle/>
                    <a:p>
                      <a:pPr marL="68580" indent="-6350" algn="ctr">
                        <a:lnSpc>
                          <a:spcPct val="107000"/>
                        </a:lnSpc>
                        <a:spcAft>
                          <a:spcPts val="1295"/>
                        </a:spcAft>
                      </a:pPr>
                      <a:r>
                        <a:rPr lang="ro-RO" sz="2000" b="1" dirty="0">
                          <a:solidFill>
                            <a:srgbClr val="002060"/>
                          </a:solidFill>
                          <a:effectLst/>
                          <a:latin typeface="Times New Roman" panose="02020603050405020304" pitchFamily="18" charset="0"/>
                          <a:cs typeface="Times New Roman" panose="02020603050405020304" pitchFamily="18" charset="0"/>
                        </a:rPr>
                        <a:t>ROMÂNĂ</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19</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b="1" dirty="0">
                          <a:solidFill>
                            <a:srgbClr val="002060"/>
                          </a:solidFill>
                          <a:effectLst/>
                          <a:latin typeface="Times New Roman" panose="02020603050405020304" pitchFamily="18" charset="0"/>
                          <a:ea typeface="+mn-ea"/>
                          <a:cs typeface="Times New Roman" panose="02020603050405020304" pitchFamily="18" charset="0"/>
                        </a:rPr>
                        <a:t>18</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2395308826"/>
                  </a:ext>
                </a:extLst>
              </a:tr>
              <a:tr h="609517">
                <a:tc>
                  <a:txBody>
                    <a:bodyPr/>
                    <a:lstStyle/>
                    <a:p>
                      <a:pPr marL="68580" indent="-6350" algn="ctr">
                        <a:lnSpc>
                          <a:spcPct val="107000"/>
                        </a:lnSpc>
                        <a:spcAft>
                          <a:spcPts val="1295"/>
                        </a:spcAft>
                      </a:pPr>
                      <a:r>
                        <a:rPr lang="ro-RO" sz="2000" b="1" dirty="0">
                          <a:solidFill>
                            <a:srgbClr val="002060"/>
                          </a:solidFill>
                          <a:effectLst/>
                          <a:latin typeface="Times New Roman" panose="02020603050405020304" pitchFamily="18" charset="0"/>
                          <a:cs typeface="Times New Roman" panose="02020603050405020304" pitchFamily="18" charset="0"/>
                        </a:rPr>
                        <a:t>MATEMATICĂ</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19</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2533225035"/>
                  </a:ext>
                </a:extLst>
              </a:tr>
              <a:tr h="609517">
                <a:tc>
                  <a:txBody>
                    <a:bodyPr/>
                    <a:lstStyle/>
                    <a:p>
                      <a:pPr marL="68580" indent="-6350" algn="ctr">
                        <a:lnSpc>
                          <a:spcPct val="107000"/>
                        </a:lnSpc>
                        <a:spcAft>
                          <a:spcPts val="1295"/>
                        </a:spcAft>
                      </a:pPr>
                      <a:r>
                        <a:rPr lang="ro-RO" sz="2000" b="1" dirty="0">
                          <a:solidFill>
                            <a:srgbClr val="002060"/>
                          </a:solidFill>
                          <a:effectLst/>
                          <a:latin typeface="Times New Roman" panose="02020603050405020304" pitchFamily="18" charset="0"/>
                          <a:cs typeface="Times New Roman" panose="02020603050405020304" pitchFamily="18" charset="0"/>
                        </a:rPr>
                        <a:t>CHIMIE</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b="1" dirty="0">
                          <a:solidFill>
                            <a:srgbClr val="002060"/>
                          </a:solidFill>
                          <a:effectLst/>
                          <a:latin typeface="Times New Roman" panose="02020603050405020304" pitchFamily="18" charset="0"/>
                          <a:ea typeface="+mn-ea"/>
                          <a:cs typeface="Times New Roman" panose="02020603050405020304" pitchFamily="18" charset="0"/>
                        </a:rPr>
                        <a:t>6</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2952069639"/>
                  </a:ext>
                </a:extLst>
              </a:tr>
              <a:tr h="609517">
                <a:tc>
                  <a:txBody>
                    <a:bodyPr/>
                    <a:lstStyle/>
                    <a:p>
                      <a:pPr algn="ctr"/>
                      <a:r>
                        <a:rPr lang="ro-RO" sz="2000" b="1" dirty="0">
                          <a:solidFill>
                            <a:srgbClr val="002060"/>
                          </a:solidFill>
                          <a:latin typeface="Times New Roman" panose="02020603050405020304" pitchFamily="18" charset="0"/>
                          <a:cs typeface="Times New Roman" panose="02020603050405020304" pitchFamily="18" charset="0"/>
                        </a:rPr>
                        <a:t>BIOLOGIE</a:t>
                      </a:r>
                    </a:p>
                  </a:txBody>
                  <a:tcPr>
                    <a:cell3D prstMaterial="dkEdge">
                      <a:bevel/>
                      <a:lightRig rig="flood" dir="t"/>
                    </a:cell3D>
                  </a:tcPr>
                </a:tc>
                <a:tc>
                  <a:txBody>
                    <a:bodyPr/>
                    <a:lstStyle/>
                    <a:p>
                      <a:pPr algn="ctr"/>
                      <a:r>
                        <a:rPr lang="ro-RO" sz="2000" b="1" dirty="0">
                          <a:solidFill>
                            <a:srgbClr val="002060"/>
                          </a:solidFill>
                          <a:latin typeface="Times New Roman" panose="02020603050405020304" pitchFamily="18" charset="0"/>
                          <a:cs typeface="Times New Roman" panose="02020603050405020304" pitchFamily="18" charset="0"/>
                        </a:rPr>
                        <a:t>9</a:t>
                      </a:r>
                    </a:p>
                  </a:txBody>
                  <a:tcPr>
                    <a:cell3D prstMaterial="dkEdge">
                      <a:bevel/>
                      <a:lightRig rig="flood" dir="t"/>
                    </a:cell3D>
                  </a:tcPr>
                </a:tc>
                <a:tc>
                  <a:txBody>
                    <a:bodyPr/>
                    <a:lstStyle/>
                    <a:p>
                      <a:pPr algn="ctr"/>
                      <a:r>
                        <a:rPr lang="ro-RO" sz="2000" b="1" dirty="0">
                          <a:solidFill>
                            <a:srgbClr val="002060"/>
                          </a:solidFill>
                          <a:latin typeface="Times New Roman" panose="02020603050405020304" pitchFamily="18" charset="0"/>
                          <a:cs typeface="Times New Roman" panose="02020603050405020304" pitchFamily="18" charset="0"/>
                        </a:rPr>
                        <a:t>7</a:t>
                      </a:r>
                    </a:p>
                  </a:txBody>
                  <a:tcPr>
                    <a:cell3D prstMaterial="dkEdge">
                      <a:bevel/>
                      <a:lightRig rig="flood" dir="t"/>
                    </a:cell3D>
                  </a:tcPr>
                </a:tc>
                <a:extLst>
                  <a:ext uri="{0D108BD9-81ED-4DB2-BD59-A6C34878D82A}">
                    <a16:rowId xmlns:a16="http://schemas.microsoft.com/office/drawing/2014/main" val="3916867864"/>
                  </a:ext>
                </a:extLst>
              </a:tr>
              <a:tr h="609517">
                <a:tc>
                  <a:txBody>
                    <a:bodyPr/>
                    <a:lstStyle/>
                    <a:p>
                      <a:pPr algn="ctr"/>
                      <a:r>
                        <a:rPr lang="ro-RO" sz="2000" b="1" dirty="0">
                          <a:solidFill>
                            <a:srgbClr val="002060"/>
                          </a:solidFill>
                          <a:latin typeface="Times New Roman" panose="02020603050405020304" pitchFamily="18" charset="0"/>
                          <a:cs typeface="Times New Roman" panose="02020603050405020304" pitchFamily="18" charset="0"/>
                        </a:rPr>
                        <a:t>INFORMATICĂ</a:t>
                      </a:r>
                    </a:p>
                  </a:txBody>
                  <a:tcPr>
                    <a:cell3D prstMaterial="dkEdge">
                      <a:bevel/>
                      <a:lightRig rig="flood" dir="t"/>
                    </a:cell3D>
                  </a:tcPr>
                </a:tc>
                <a:tc>
                  <a:txBody>
                    <a:bodyPr/>
                    <a:lstStyle/>
                    <a:p>
                      <a:pPr algn="ctr"/>
                      <a:r>
                        <a:rPr lang="ro-RO" sz="2000" b="1" dirty="0">
                          <a:solidFill>
                            <a:srgbClr val="002060"/>
                          </a:solidFill>
                          <a:latin typeface="Times New Roman" panose="02020603050405020304" pitchFamily="18" charset="0"/>
                          <a:cs typeface="Times New Roman" panose="02020603050405020304" pitchFamily="18" charset="0"/>
                        </a:rPr>
                        <a:t>4</a:t>
                      </a:r>
                    </a:p>
                  </a:txBody>
                  <a:tcPr>
                    <a:cell3D prstMaterial="dkEdge">
                      <a:bevel/>
                      <a:lightRig rig="flood" dir="t"/>
                    </a:cell3D>
                  </a:tcPr>
                </a:tc>
                <a:tc>
                  <a:txBody>
                    <a:bodyPr/>
                    <a:lstStyle/>
                    <a:p>
                      <a:pPr algn="ctr"/>
                      <a:r>
                        <a:rPr lang="ro-RO" sz="2000" b="1" dirty="0">
                          <a:solidFill>
                            <a:srgbClr val="002060"/>
                          </a:solidFill>
                          <a:latin typeface="Times New Roman" panose="02020603050405020304" pitchFamily="18" charset="0"/>
                          <a:cs typeface="Times New Roman" panose="02020603050405020304" pitchFamily="18" charset="0"/>
                        </a:rPr>
                        <a:t>2</a:t>
                      </a:r>
                    </a:p>
                  </a:txBody>
                  <a:tcPr>
                    <a:cell3D prstMaterial="dkEdge">
                      <a:bevel/>
                      <a:lightRig rig="flood" dir="t"/>
                    </a:cell3D>
                  </a:tcPr>
                </a:tc>
                <a:extLst>
                  <a:ext uri="{0D108BD9-81ED-4DB2-BD59-A6C34878D82A}">
                    <a16:rowId xmlns:a16="http://schemas.microsoft.com/office/drawing/2014/main" val="157227485"/>
                  </a:ext>
                </a:extLst>
              </a:tr>
              <a:tr h="609517">
                <a:tc>
                  <a:txBody>
                    <a:bodyPr/>
                    <a:lstStyle/>
                    <a:p>
                      <a:pPr algn="ctr"/>
                      <a:r>
                        <a:rPr lang="ro-RO" sz="2000" b="1" dirty="0">
                          <a:solidFill>
                            <a:srgbClr val="002060"/>
                          </a:solidFill>
                          <a:latin typeface="Times New Roman" panose="02020603050405020304" pitchFamily="18" charset="0"/>
                          <a:cs typeface="Times New Roman" panose="02020603050405020304" pitchFamily="18" charset="0"/>
                        </a:rPr>
                        <a:t>FIZICĂ</a:t>
                      </a:r>
                    </a:p>
                  </a:txBody>
                  <a:tcPr>
                    <a:cell3D prstMaterial="dkEdge">
                      <a:bevel/>
                      <a:lightRig rig="flood" dir="t"/>
                    </a:cell3D>
                  </a:tcPr>
                </a:tc>
                <a:tc>
                  <a:txBody>
                    <a:bodyPr/>
                    <a:lstStyle/>
                    <a:p>
                      <a:pPr algn="ctr"/>
                      <a:r>
                        <a:rPr lang="ro-RO" sz="2000" b="1" dirty="0">
                          <a:solidFill>
                            <a:srgbClr val="002060"/>
                          </a:solidFill>
                          <a:latin typeface="Times New Roman" panose="02020603050405020304" pitchFamily="18" charset="0"/>
                          <a:cs typeface="Times New Roman" panose="02020603050405020304" pitchFamily="18" charset="0"/>
                        </a:rPr>
                        <a:t>1</a:t>
                      </a:r>
                    </a:p>
                  </a:txBody>
                  <a:tcPr>
                    <a:cell3D prstMaterial="dkEdge">
                      <a:bevel/>
                      <a:lightRig rig="flood" dir="t"/>
                    </a:cell3D>
                  </a:tcPr>
                </a:tc>
                <a:tc>
                  <a:txBody>
                    <a:bodyPr/>
                    <a:lstStyle/>
                    <a:p>
                      <a:pPr algn="ctr"/>
                      <a:r>
                        <a:rPr lang="ro-RO" sz="2000" b="1" dirty="0">
                          <a:solidFill>
                            <a:srgbClr val="002060"/>
                          </a:solidFill>
                          <a:latin typeface="Times New Roman" panose="02020603050405020304" pitchFamily="18" charset="0"/>
                          <a:cs typeface="Times New Roman" panose="02020603050405020304" pitchFamily="18" charset="0"/>
                        </a:rPr>
                        <a:t>1</a:t>
                      </a:r>
                    </a:p>
                  </a:txBody>
                  <a:tcPr>
                    <a:cell3D prstMaterial="dkEdge">
                      <a:bevel/>
                      <a:lightRig rig="flood" dir="t"/>
                    </a:cell3D>
                  </a:tcPr>
                </a:tc>
                <a:extLst>
                  <a:ext uri="{0D108BD9-81ED-4DB2-BD59-A6C34878D82A}">
                    <a16:rowId xmlns:a16="http://schemas.microsoft.com/office/drawing/2014/main" val="4021263095"/>
                  </a:ext>
                </a:extLst>
              </a:tr>
            </a:tbl>
          </a:graphicData>
        </a:graphic>
      </p:graphicFrame>
    </p:spTree>
    <p:extLst>
      <p:ext uri="{BB962C8B-B14F-4D97-AF65-F5344CB8AC3E}">
        <p14:creationId xmlns:p14="http://schemas.microsoft.com/office/powerpoint/2010/main" val="3789789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DAC57BF-636F-46E9-AADF-99787FDFB80B}"/>
              </a:ext>
            </a:extLst>
          </p:cNvPr>
          <p:cNvSpPr>
            <a:spLocks noGrp="1"/>
          </p:cNvSpPr>
          <p:nvPr>
            <p:ph type="title"/>
          </p:nvPr>
        </p:nvSpPr>
        <p:spPr>
          <a:xfrm>
            <a:off x="3023118" y="213563"/>
            <a:ext cx="7875004" cy="1204690"/>
          </a:xfrm>
        </p:spPr>
        <p:txBody>
          <a:bodyPr>
            <a:normAutofit fontScale="90000"/>
          </a:bodyPr>
          <a:lstStyle/>
          <a:p>
            <a:pPr algn="ctr"/>
            <a:r>
              <a:rPr lang="ro-RO" sz="2800" b="1" dirty="0">
                <a:solidFill>
                  <a:srgbClr val="C00000"/>
                </a:solidFill>
                <a:latin typeface="Comic Sans MS" panose="030F0702030302020204" pitchFamily="66" charset="0"/>
              </a:rPr>
              <a:t>CLASA a XII-a B  </a:t>
            </a:r>
            <a:br>
              <a:rPr lang="ro-RO" sz="2800" b="1" dirty="0">
                <a:solidFill>
                  <a:srgbClr val="C00000"/>
                </a:solidFill>
                <a:latin typeface="Comic Sans MS" panose="030F0702030302020204" pitchFamily="66" charset="0"/>
              </a:rPr>
            </a:br>
            <a:r>
              <a:rPr lang="ro-RO" sz="2800" b="1" dirty="0">
                <a:solidFill>
                  <a:srgbClr val="C00000"/>
                </a:solidFill>
                <a:latin typeface="Comic Sans MS" panose="030F0702030302020204" pitchFamily="66" charset="0"/>
              </a:rPr>
              <a:t> </a:t>
            </a:r>
            <a:r>
              <a:rPr lang="ro-RO" sz="2800" b="1" dirty="0" err="1">
                <a:solidFill>
                  <a:srgbClr val="C00000"/>
                </a:solidFill>
                <a:latin typeface="Comic Sans MS" panose="030F0702030302020204" pitchFamily="66" charset="0"/>
              </a:rPr>
              <a:t>dirig</a:t>
            </a:r>
            <a:r>
              <a:rPr lang="ro-RO" sz="2800" b="1" dirty="0">
                <a:solidFill>
                  <a:srgbClr val="C00000"/>
                </a:solidFill>
                <a:latin typeface="Comic Sans MS" panose="030F0702030302020204" pitchFamily="66" charset="0"/>
              </a:rPr>
              <a:t>. Ing. Irimia Ionuț Alexandru</a:t>
            </a:r>
            <a:br>
              <a:rPr lang="ro-RO" sz="2800" b="1" dirty="0">
                <a:solidFill>
                  <a:srgbClr val="C00000"/>
                </a:solidFill>
                <a:latin typeface="Comic Sans MS" panose="030F0702030302020204" pitchFamily="66" charset="0"/>
              </a:rPr>
            </a:br>
            <a:r>
              <a:rPr lang="ro-RO" sz="2800" b="1" dirty="0">
                <a:solidFill>
                  <a:srgbClr val="C00000"/>
                </a:solidFill>
                <a:latin typeface="Comic Sans MS" panose="030F0702030302020204" pitchFamily="66" charset="0"/>
              </a:rPr>
              <a:t>Procent de promovabilitate 81,81 %</a:t>
            </a:r>
            <a:endParaRPr lang="ro-RO" sz="2800" dirty="0"/>
          </a:p>
        </p:txBody>
      </p:sp>
      <p:graphicFrame>
        <p:nvGraphicFramePr>
          <p:cNvPr id="4" name="Substituent conținut 3">
            <a:extLst>
              <a:ext uri="{FF2B5EF4-FFF2-40B4-BE49-F238E27FC236}">
                <a16:creationId xmlns:a16="http://schemas.microsoft.com/office/drawing/2014/main" id="{30D96AD9-3CBA-4006-BCF9-5C2756EDBBA0}"/>
              </a:ext>
            </a:extLst>
          </p:cNvPr>
          <p:cNvGraphicFramePr>
            <a:graphicFrameLocks noGrp="1"/>
          </p:cNvGraphicFramePr>
          <p:nvPr>
            <p:ph idx="1"/>
            <p:extLst>
              <p:ext uri="{D42A27DB-BD31-4B8C-83A1-F6EECF244321}">
                <p14:modId xmlns:p14="http://schemas.microsoft.com/office/powerpoint/2010/main" val="1388902366"/>
              </p:ext>
            </p:extLst>
          </p:nvPr>
        </p:nvGraphicFramePr>
        <p:xfrm>
          <a:off x="2640563" y="1623527"/>
          <a:ext cx="8994711" cy="4665306"/>
        </p:xfrm>
        <a:graphic>
          <a:graphicData uri="http://schemas.openxmlformats.org/drawingml/2006/table">
            <a:tbl>
              <a:tblPr firstRow="1" bandRow="1">
                <a:tableStyleId>{5C22544A-7EE6-4342-B048-85BDC9FD1C3A}</a:tableStyleId>
              </a:tblPr>
              <a:tblGrid>
                <a:gridCol w="2998237">
                  <a:extLst>
                    <a:ext uri="{9D8B030D-6E8A-4147-A177-3AD203B41FA5}">
                      <a16:colId xmlns:a16="http://schemas.microsoft.com/office/drawing/2014/main" val="3238466028"/>
                    </a:ext>
                  </a:extLst>
                </a:gridCol>
                <a:gridCol w="2998237">
                  <a:extLst>
                    <a:ext uri="{9D8B030D-6E8A-4147-A177-3AD203B41FA5}">
                      <a16:colId xmlns:a16="http://schemas.microsoft.com/office/drawing/2014/main" val="266473827"/>
                    </a:ext>
                  </a:extLst>
                </a:gridCol>
                <a:gridCol w="2998237">
                  <a:extLst>
                    <a:ext uri="{9D8B030D-6E8A-4147-A177-3AD203B41FA5}">
                      <a16:colId xmlns:a16="http://schemas.microsoft.com/office/drawing/2014/main" val="3504890962"/>
                    </a:ext>
                  </a:extLst>
                </a:gridCol>
              </a:tblGrid>
              <a:tr h="777551">
                <a:tc>
                  <a:txBody>
                    <a:bodyPr/>
                    <a:lstStyle/>
                    <a:p>
                      <a:pPr marL="68580" indent="-6350" algn="ctr">
                        <a:lnSpc>
                          <a:spcPct val="107000"/>
                        </a:lnSpc>
                        <a:spcAft>
                          <a:spcPts val="1295"/>
                        </a:spcAft>
                      </a:pPr>
                      <a:r>
                        <a:rPr lang="ro-RO" sz="1800" b="1" dirty="0">
                          <a:solidFill>
                            <a:srgbClr val="002060"/>
                          </a:solidFill>
                          <a:effectLst/>
                        </a:rPr>
                        <a:t> </a:t>
                      </a:r>
                      <a:r>
                        <a:rPr lang="ro-RO" sz="1800" b="1" dirty="0">
                          <a:solidFill>
                            <a:schemeClr val="bg1"/>
                          </a:solidFill>
                          <a:effectLst/>
                        </a:rPr>
                        <a:t>DISCIPLINA</a:t>
                      </a:r>
                      <a:endParaRPr lang="en-US" sz="1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1800" dirty="0">
                          <a:effectLst/>
                        </a:rPr>
                        <a:t>ÎNSCRIȘI</a:t>
                      </a:r>
                      <a:endParaRPr lang="en-US"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1800" dirty="0">
                          <a:effectLst/>
                        </a:rPr>
                        <a:t>REUȘIȚI</a:t>
                      </a:r>
                      <a:endParaRPr lang="en-US"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3009150367"/>
                  </a:ext>
                </a:extLst>
              </a:tr>
              <a:tr h="777551">
                <a:tc>
                  <a:txBody>
                    <a:bodyPr/>
                    <a:lstStyle/>
                    <a:p>
                      <a:pPr marL="68580" indent="-6350" algn="ctr">
                        <a:lnSpc>
                          <a:spcPct val="107000"/>
                        </a:lnSpc>
                        <a:spcAft>
                          <a:spcPts val="1295"/>
                        </a:spcAft>
                      </a:pPr>
                      <a:r>
                        <a:rPr lang="ro-RO" sz="1800" b="1" dirty="0">
                          <a:solidFill>
                            <a:srgbClr val="002060"/>
                          </a:solidFill>
                          <a:effectLst/>
                        </a:rPr>
                        <a:t>ROMÂNĂ</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1522376313"/>
                  </a:ext>
                </a:extLst>
              </a:tr>
              <a:tr h="777551">
                <a:tc>
                  <a:txBody>
                    <a:bodyPr/>
                    <a:lstStyle/>
                    <a:p>
                      <a:pPr marL="68580" indent="-6350" algn="ctr">
                        <a:lnSpc>
                          <a:spcPct val="107000"/>
                        </a:lnSpc>
                        <a:spcAft>
                          <a:spcPts val="1295"/>
                        </a:spcAft>
                      </a:pPr>
                      <a:r>
                        <a:rPr lang="ro-RO" sz="1800" b="1" dirty="0">
                          <a:solidFill>
                            <a:srgbClr val="002060"/>
                          </a:solidFill>
                          <a:effectLst/>
                        </a:rPr>
                        <a:t>MATEMATICĂ</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4058027604"/>
                  </a:ext>
                </a:extLst>
              </a:tr>
              <a:tr h="777551">
                <a:tc>
                  <a:txBody>
                    <a:bodyPr/>
                    <a:lstStyle/>
                    <a:p>
                      <a:pPr marL="68580" indent="-6350" algn="ctr">
                        <a:lnSpc>
                          <a:spcPct val="107000"/>
                        </a:lnSpc>
                        <a:spcAft>
                          <a:spcPts val="1295"/>
                        </a:spcAft>
                      </a:pPr>
                      <a:r>
                        <a:rPr lang="ro-RO" sz="1800" b="1" dirty="0">
                          <a:solidFill>
                            <a:srgbClr val="002060"/>
                          </a:solidFill>
                          <a:effectLst/>
                        </a:rPr>
                        <a:t>CHIMIE</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676734544"/>
                  </a:ext>
                </a:extLst>
              </a:tr>
              <a:tr h="777551">
                <a:tc>
                  <a:txBody>
                    <a:bodyPr/>
                    <a:lstStyle/>
                    <a:p>
                      <a:pPr marL="68580" indent="-6350" algn="ctr">
                        <a:lnSpc>
                          <a:spcPct val="107000"/>
                        </a:lnSpc>
                        <a:spcAft>
                          <a:spcPts val="1295"/>
                        </a:spcAft>
                      </a:pPr>
                      <a:r>
                        <a:rPr lang="ro-RO" sz="1800" b="1" dirty="0">
                          <a:solidFill>
                            <a:srgbClr val="002060"/>
                          </a:solidFill>
                          <a:effectLst/>
                        </a:rPr>
                        <a:t>BIOLOGIE</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2764552794"/>
                  </a:ext>
                </a:extLst>
              </a:tr>
              <a:tr h="777551">
                <a:tc>
                  <a:txBody>
                    <a:bodyPr/>
                    <a:lstStyle/>
                    <a:p>
                      <a:pPr marL="68580" indent="-6350" algn="ctr">
                        <a:lnSpc>
                          <a:spcPct val="107000"/>
                        </a:lnSpc>
                        <a:spcAft>
                          <a:spcPts val="1295"/>
                        </a:spcAft>
                      </a:pPr>
                      <a:r>
                        <a:rPr lang="ro-RO" sz="1800" b="1" dirty="0">
                          <a:solidFill>
                            <a:srgbClr val="002060"/>
                          </a:solidFill>
                          <a:effectLst/>
                        </a:rPr>
                        <a:t>FIZICĂ</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3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3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1334762690"/>
                  </a:ext>
                </a:extLst>
              </a:tr>
            </a:tbl>
          </a:graphicData>
        </a:graphic>
      </p:graphicFrame>
    </p:spTree>
    <p:extLst>
      <p:ext uri="{BB962C8B-B14F-4D97-AF65-F5344CB8AC3E}">
        <p14:creationId xmlns:p14="http://schemas.microsoft.com/office/powerpoint/2010/main" val="3343224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029E475-4319-457A-B0A3-6C14691AB5CA}"/>
              </a:ext>
            </a:extLst>
          </p:cNvPr>
          <p:cNvSpPr>
            <a:spLocks noGrp="1"/>
          </p:cNvSpPr>
          <p:nvPr>
            <p:ph type="title"/>
          </p:nvPr>
        </p:nvSpPr>
        <p:spPr>
          <a:xfrm>
            <a:off x="2817845" y="223935"/>
            <a:ext cx="8686767" cy="1464905"/>
          </a:xfrm>
        </p:spPr>
        <p:txBody>
          <a:bodyPr>
            <a:normAutofit fontScale="90000"/>
          </a:bodyPr>
          <a:lstStyle/>
          <a:p>
            <a:pPr algn="ctr"/>
            <a:r>
              <a:rPr lang="ro-RO" b="1" dirty="0">
                <a:solidFill>
                  <a:srgbClr val="C00000"/>
                </a:solidFill>
                <a:latin typeface="Comic Sans MS" panose="030F0702030302020204" pitchFamily="66" charset="0"/>
              </a:rPr>
              <a:t>CLASA a XII-a C </a:t>
            </a:r>
            <a:br>
              <a:rPr lang="ro-RO" b="1" dirty="0">
                <a:solidFill>
                  <a:srgbClr val="C00000"/>
                </a:solidFill>
                <a:latin typeface="Comic Sans MS" panose="030F0702030302020204" pitchFamily="66" charset="0"/>
              </a:rPr>
            </a:br>
            <a:r>
              <a:rPr lang="ro-RO" b="1" dirty="0" err="1">
                <a:solidFill>
                  <a:srgbClr val="C00000"/>
                </a:solidFill>
                <a:latin typeface="Comic Sans MS" panose="030F0702030302020204" pitchFamily="66" charset="0"/>
              </a:rPr>
              <a:t>dirig.Prof</a:t>
            </a:r>
            <a:r>
              <a:rPr lang="ro-RO" b="1" dirty="0">
                <a:solidFill>
                  <a:srgbClr val="C00000"/>
                </a:solidFill>
                <a:latin typeface="Comic Sans MS" panose="030F0702030302020204" pitchFamily="66" charset="0"/>
              </a:rPr>
              <a:t>. Luca Ion</a:t>
            </a:r>
            <a:br>
              <a:rPr lang="ro-RO" b="1" dirty="0">
                <a:solidFill>
                  <a:srgbClr val="C00000"/>
                </a:solidFill>
                <a:latin typeface="Comic Sans MS" panose="030F0702030302020204" pitchFamily="66" charset="0"/>
              </a:rPr>
            </a:br>
            <a:r>
              <a:rPr lang="ro-RO" b="1" dirty="0">
                <a:solidFill>
                  <a:srgbClr val="C00000"/>
                </a:solidFill>
                <a:latin typeface="Comic Sans MS" panose="030F0702030302020204" pitchFamily="66" charset="0"/>
              </a:rPr>
              <a:t>Procent de promovabilitate 83,33 %</a:t>
            </a:r>
            <a:endParaRPr lang="ro-RO" dirty="0"/>
          </a:p>
        </p:txBody>
      </p:sp>
      <p:graphicFrame>
        <p:nvGraphicFramePr>
          <p:cNvPr id="4" name="Substituent conținut 3">
            <a:extLst>
              <a:ext uri="{FF2B5EF4-FFF2-40B4-BE49-F238E27FC236}">
                <a16:creationId xmlns:a16="http://schemas.microsoft.com/office/drawing/2014/main" id="{D2B703F4-284F-4B81-B0EF-4953A43DCC2A}"/>
              </a:ext>
            </a:extLst>
          </p:cNvPr>
          <p:cNvGraphicFramePr>
            <a:graphicFrameLocks noGrp="1"/>
          </p:cNvGraphicFramePr>
          <p:nvPr>
            <p:ph idx="1"/>
            <p:extLst>
              <p:ext uri="{D42A27DB-BD31-4B8C-83A1-F6EECF244321}">
                <p14:modId xmlns:p14="http://schemas.microsoft.com/office/powerpoint/2010/main" val="3213237134"/>
              </p:ext>
            </p:extLst>
          </p:nvPr>
        </p:nvGraphicFramePr>
        <p:xfrm>
          <a:off x="2817845" y="1993381"/>
          <a:ext cx="8686770" cy="4276791"/>
        </p:xfrm>
        <a:graphic>
          <a:graphicData uri="http://schemas.openxmlformats.org/drawingml/2006/table">
            <a:tbl>
              <a:tblPr firstRow="1" bandRow="1">
                <a:tableStyleId>{5C22544A-7EE6-4342-B048-85BDC9FD1C3A}</a:tableStyleId>
              </a:tblPr>
              <a:tblGrid>
                <a:gridCol w="2895590">
                  <a:extLst>
                    <a:ext uri="{9D8B030D-6E8A-4147-A177-3AD203B41FA5}">
                      <a16:colId xmlns:a16="http://schemas.microsoft.com/office/drawing/2014/main" val="3362397108"/>
                    </a:ext>
                  </a:extLst>
                </a:gridCol>
                <a:gridCol w="2895590">
                  <a:extLst>
                    <a:ext uri="{9D8B030D-6E8A-4147-A177-3AD203B41FA5}">
                      <a16:colId xmlns:a16="http://schemas.microsoft.com/office/drawing/2014/main" val="1570265927"/>
                    </a:ext>
                  </a:extLst>
                </a:gridCol>
                <a:gridCol w="2895590">
                  <a:extLst>
                    <a:ext uri="{9D8B030D-6E8A-4147-A177-3AD203B41FA5}">
                      <a16:colId xmlns:a16="http://schemas.microsoft.com/office/drawing/2014/main" val="1315019006"/>
                    </a:ext>
                  </a:extLst>
                </a:gridCol>
              </a:tblGrid>
              <a:tr h="729905">
                <a:tc>
                  <a:txBody>
                    <a:bodyPr/>
                    <a:lstStyle/>
                    <a:p>
                      <a:pPr marL="68580" marR="0" lvl="0" indent="-6350" algn="ctr" defTabSz="457200" rtl="0" eaLnBrk="1" fontAlgn="auto" latinLnBrk="0" hangingPunct="1">
                        <a:lnSpc>
                          <a:spcPct val="107000"/>
                        </a:lnSpc>
                        <a:spcBef>
                          <a:spcPts val="0"/>
                        </a:spcBef>
                        <a:spcAft>
                          <a:spcPts val="1295"/>
                        </a:spcAft>
                        <a:buClrTx/>
                        <a:buSzTx/>
                        <a:buFontTx/>
                        <a:buNone/>
                        <a:tabLst/>
                        <a:defRPr/>
                      </a:pPr>
                      <a:r>
                        <a:rPr lang="ro-RO" sz="2000" dirty="0">
                          <a:effectLst/>
                        </a:rPr>
                        <a:t> DISCIPLINA</a:t>
                      </a:r>
                      <a:endParaRPr lang="en-US" sz="20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ÎNSCRIȘI</a:t>
                      </a:r>
                      <a:endParaRPr lang="en-US" sz="20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REUȘIȚI</a:t>
                      </a:r>
                      <a:endParaRPr lang="en-US" sz="20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3150661891"/>
                  </a:ext>
                </a:extLst>
              </a:tr>
              <a:tr h="729905">
                <a:tc>
                  <a:txBody>
                    <a:bodyPr/>
                    <a:lstStyle/>
                    <a:p>
                      <a:pPr marL="68580" indent="-6350" algn="ctr">
                        <a:lnSpc>
                          <a:spcPct val="107000"/>
                        </a:lnSpc>
                        <a:spcAft>
                          <a:spcPts val="1295"/>
                        </a:spcAft>
                      </a:pPr>
                      <a:r>
                        <a:rPr lang="ro-RO" sz="1800" b="1" dirty="0">
                          <a:solidFill>
                            <a:srgbClr val="002060"/>
                          </a:solidFill>
                          <a:effectLst/>
                        </a:rPr>
                        <a:t>ROMÂNĂ</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2185185516"/>
                  </a:ext>
                </a:extLst>
              </a:tr>
              <a:tr h="729905">
                <a:tc>
                  <a:txBody>
                    <a:bodyPr/>
                    <a:lstStyle/>
                    <a:p>
                      <a:pPr marL="68580" indent="-6350" algn="ctr">
                        <a:lnSpc>
                          <a:spcPct val="107000"/>
                        </a:lnSpc>
                        <a:spcAft>
                          <a:spcPts val="1295"/>
                        </a:spcAft>
                      </a:pPr>
                      <a:r>
                        <a:rPr lang="ro-RO" sz="1800" b="1" dirty="0">
                          <a:solidFill>
                            <a:srgbClr val="002060"/>
                          </a:solidFill>
                          <a:effectLst/>
                        </a:rPr>
                        <a:t>MATEMATICĂ</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1739935706"/>
                  </a:ext>
                </a:extLst>
              </a:tr>
              <a:tr h="729905">
                <a:tc>
                  <a:txBody>
                    <a:bodyPr/>
                    <a:lstStyle/>
                    <a:p>
                      <a:pPr marL="68580" indent="-6350" algn="ctr">
                        <a:lnSpc>
                          <a:spcPct val="107000"/>
                        </a:lnSpc>
                        <a:spcAft>
                          <a:spcPts val="1295"/>
                        </a:spcAft>
                      </a:pPr>
                      <a:r>
                        <a:rPr lang="ro-RO" sz="1800" b="1" dirty="0">
                          <a:solidFill>
                            <a:srgbClr val="002060"/>
                          </a:solidFill>
                          <a:effectLst/>
                        </a:rPr>
                        <a:t>CHIMIE</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3795998618"/>
                  </a:ext>
                </a:extLst>
              </a:tr>
              <a:tr h="729905">
                <a:tc>
                  <a:txBody>
                    <a:bodyPr/>
                    <a:lstStyle/>
                    <a:p>
                      <a:pPr marL="68580" indent="-6350" algn="ctr">
                        <a:lnSpc>
                          <a:spcPct val="107000"/>
                        </a:lnSpc>
                        <a:spcAft>
                          <a:spcPts val="1295"/>
                        </a:spcAft>
                      </a:pPr>
                      <a:r>
                        <a:rPr lang="ro-RO" sz="1800" b="1" dirty="0">
                          <a:solidFill>
                            <a:srgbClr val="002060"/>
                          </a:solidFill>
                          <a:effectLst/>
                        </a:rPr>
                        <a:t>BIOLOGIE</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1928292248"/>
                  </a:ext>
                </a:extLst>
              </a:tr>
              <a:tr h="627266">
                <a:tc>
                  <a:txBody>
                    <a:bodyPr/>
                    <a:lstStyle/>
                    <a:p>
                      <a:pPr marL="68580" indent="-6350" algn="ctr">
                        <a:lnSpc>
                          <a:spcPct val="107000"/>
                        </a:lnSpc>
                        <a:spcAft>
                          <a:spcPts val="1295"/>
                        </a:spcAft>
                      </a:pPr>
                      <a:r>
                        <a:rPr lang="ro-RO" sz="1800" b="1" dirty="0">
                          <a:solidFill>
                            <a:srgbClr val="002060"/>
                          </a:solidFill>
                          <a:effectLst/>
                        </a:rPr>
                        <a:t>FIZICĂ</a:t>
                      </a:r>
                      <a:endParaRPr lang="en-US" sz="1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1546684461"/>
                  </a:ext>
                </a:extLst>
              </a:tr>
            </a:tbl>
          </a:graphicData>
        </a:graphic>
      </p:graphicFrame>
    </p:spTree>
    <p:extLst>
      <p:ext uri="{BB962C8B-B14F-4D97-AF65-F5344CB8AC3E}">
        <p14:creationId xmlns:p14="http://schemas.microsoft.com/office/powerpoint/2010/main" val="33051351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D4DB3CBC-BAF5-4B84-8A26-997683098917}"/>
              </a:ext>
            </a:extLst>
          </p:cNvPr>
          <p:cNvSpPr>
            <a:spLocks noGrp="1"/>
          </p:cNvSpPr>
          <p:nvPr>
            <p:ph type="title"/>
          </p:nvPr>
        </p:nvSpPr>
        <p:spPr>
          <a:xfrm>
            <a:off x="2500605" y="503854"/>
            <a:ext cx="9004008" cy="1082350"/>
          </a:xfrm>
        </p:spPr>
        <p:txBody>
          <a:bodyPr/>
          <a:lstStyle/>
          <a:p>
            <a:pPr algn="ctr"/>
            <a:r>
              <a:rPr lang="ro-RO" b="1" dirty="0">
                <a:solidFill>
                  <a:srgbClr val="C00000"/>
                </a:solidFill>
                <a:latin typeface="Comic Sans MS" panose="030F0702030302020204" pitchFamily="66" charset="0"/>
              </a:rPr>
              <a:t>BACALAUREAT - ROMÂNĂ</a:t>
            </a:r>
            <a:endParaRPr lang="ro-RO" dirty="0"/>
          </a:p>
        </p:txBody>
      </p:sp>
      <p:graphicFrame>
        <p:nvGraphicFramePr>
          <p:cNvPr id="4" name="Substituent conținut 3">
            <a:extLst>
              <a:ext uri="{FF2B5EF4-FFF2-40B4-BE49-F238E27FC236}">
                <a16:creationId xmlns:a16="http://schemas.microsoft.com/office/drawing/2014/main" id="{79CA3024-7B00-49CF-A14E-7B7CBD82074F}"/>
              </a:ext>
            </a:extLst>
          </p:cNvPr>
          <p:cNvGraphicFramePr>
            <a:graphicFrameLocks noGrp="1"/>
          </p:cNvGraphicFramePr>
          <p:nvPr>
            <p:ph idx="1"/>
            <p:extLst>
              <p:ext uri="{D42A27DB-BD31-4B8C-83A1-F6EECF244321}">
                <p14:modId xmlns:p14="http://schemas.microsoft.com/office/powerpoint/2010/main" val="3603264064"/>
              </p:ext>
            </p:extLst>
          </p:nvPr>
        </p:nvGraphicFramePr>
        <p:xfrm>
          <a:off x="2500605" y="1760538"/>
          <a:ext cx="8959559" cy="3968457"/>
        </p:xfrm>
        <a:graphic>
          <a:graphicData uri="http://schemas.openxmlformats.org/drawingml/2006/table">
            <a:tbl>
              <a:tblPr firstRow="1" bandRow="1">
                <a:tableStyleId>{5C22544A-7EE6-4342-B048-85BDC9FD1C3A}</a:tableStyleId>
              </a:tblPr>
              <a:tblGrid>
                <a:gridCol w="2192693">
                  <a:extLst>
                    <a:ext uri="{9D8B030D-6E8A-4147-A177-3AD203B41FA5}">
                      <a16:colId xmlns:a16="http://schemas.microsoft.com/office/drawing/2014/main" val="3560056355"/>
                    </a:ext>
                  </a:extLst>
                </a:gridCol>
                <a:gridCol w="1194318">
                  <a:extLst>
                    <a:ext uri="{9D8B030D-6E8A-4147-A177-3AD203B41FA5}">
                      <a16:colId xmlns:a16="http://schemas.microsoft.com/office/drawing/2014/main" val="1458706179"/>
                    </a:ext>
                  </a:extLst>
                </a:gridCol>
                <a:gridCol w="1119674">
                  <a:extLst>
                    <a:ext uri="{9D8B030D-6E8A-4147-A177-3AD203B41FA5}">
                      <a16:colId xmlns:a16="http://schemas.microsoft.com/office/drawing/2014/main" val="771377726"/>
                    </a:ext>
                  </a:extLst>
                </a:gridCol>
                <a:gridCol w="1156996">
                  <a:extLst>
                    <a:ext uri="{9D8B030D-6E8A-4147-A177-3AD203B41FA5}">
                      <a16:colId xmlns:a16="http://schemas.microsoft.com/office/drawing/2014/main" val="1838643264"/>
                    </a:ext>
                  </a:extLst>
                </a:gridCol>
                <a:gridCol w="1138334">
                  <a:extLst>
                    <a:ext uri="{9D8B030D-6E8A-4147-A177-3AD203B41FA5}">
                      <a16:colId xmlns:a16="http://schemas.microsoft.com/office/drawing/2014/main" val="3645042634"/>
                    </a:ext>
                  </a:extLst>
                </a:gridCol>
                <a:gridCol w="1138335">
                  <a:extLst>
                    <a:ext uri="{9D8B030D-6E8A-4147-A177-3AD203B41FA5}">
                      <a16:colId xmlns:a16="http://schemas.microsoft.com/office/drawing/2014/main" val="2330393499"/>
                    </a:ext>
                  </a:extLst>
                </a:gridCol>
                <a:gridCol w="1019209">
                  <a:extLst>
                    <a:ext uri="{9D8B030D-6E8A-4147-A177-3AD203B41FA5}">
                      <a16:colId xmlns:a16="http://schemas.microsoft.com/office/drawing/2014/main" val="599857468"/>
                    </a:ext>
                  </a:extLst>
                </a:gridCol>
              </a:tblGrid>
              <a:tr h="1322819">
                <a:tc>
                  <a:txBody>
                    <a:bodyPr/>
                    <a:lstStyle/>
                    <a:p>
                      <a:pPr algn="ctr"/>
                      <a:endParaRPr lang="ro-RO" dirty="0"/>
                    </a:p>
                    <a:p>
                      <a:pPr algn="ctr"/>
                      <a:r>
                        <a:rPr lang="ro-RO" dirty="0"/>
                        <a:t>Profesor / Note</a:t>
                      </a:r>
                    </a:p>
                  </a:txBody>
                  <a:tcPr anchor="ctr"/>
                </a:tc>
                <a:tc>
                  <a:txBody>
                    <a:bodyPr/>
                    <a:lstStyle/>
                    <a:p>
                      <a:pPr marL="68580" indent="-6350" algn="ctr">
                        <a:lnSpc>
                          <a:spcPct val="107000"/>
                        </a:lnSpc>
                        <a:spcAft>
                          <a:spcPts val="1295"/>
                        </a:spcAft>
                      </a:pPr>
                      <a:r>
                        <a:rPr lang="ro-RO" sz="2000" dirty="0">
                          <a:effectLst/>
                        </a:rPr>
                        <a:t>Sub 5</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07000"/>
                        </a:lnSpc>
                        <a:spcAft>
                          <a:spcPts val="1295"/>
                        </a:spcAft>
                      </a:pPr>
                      <a:r>
                        <a:rPr lang="ro-RO" sz="2000" dirty="0">
                          <a:effectLst/>
                        </a:rPr>
                        <a:t>5..5,99</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07000"/>
                        </a:lnSpc>
                        <a:spcAft>
                          <a:spcPts val="1295"/>
                        </a:spcAft>
                      </a:pPr>
                      <a:r>
                        <a:rPr lang="ro-RO" sz="2000" dirty="0">
                          <a:effectLst/>
                        </a:rPr>
                        <a:t>6...6,99</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07000"/>
                        </a:lnSpc>
                        <a:spcAft>
                          <a:spcPts val="1295"/>
                        </a:spcAft>
                      </a:pPr>
                      <a:r>
                        <a:rPr lang="ro-RO" sz="2000" dirty="0">
                          <a:effectLst/>
                        </a:rPr>
                        <a:t>7...7,99</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07000"/>
                        </a:lnSpc>
                        <a:spcAft>
                          <a:spcPts val="1295"/>
                        </a:spcAft>
                      </a:pPr>
                      <a:r>
                        <a:rPr lang="ro-RO" sz="2000" dirty="0">
                          <a:effectLst/>
                        </a:rPr>
                        <a:t>8..8,99</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07000"/>
                        </a:lnSpc>
                        <a:spcAft>
                          <a:spcPts val="1295"/>
                        </a:spcAft>
                      </a:pPr>
                      <a:r>
                        <a:rPr lang="ro-RO" sz="2000" dirty="0">
                          <a:effectLst/>
                        </a:rPr>
                        <a:t>9...10</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53732219"/>
                  </a:ext>
                </a:extLst>
              </a:tr>
              <a:tr h="1322819">
                <a:tc>
                  <a:txBody>
                    <a:bodyPr/>
                    <a:lstStyle/>
                    <a:p>
                      <a:endParaRPr lang="ro-RO" b="1" dirty="0">
                        <a:solidFill>
                          <a:srgbClr val="002060"/>
                        </a:solidFill>
                      </a:endParaRPr>
                    </a:p>
                    <a:p>
                      <a:r>
                        <a:rPr lang="ro-RO" b="1" dirty="0" err="1">
                          <a:solidFill>
                            <a:srgbClr val="002060"/>
                          </a:solidFill>
                        </a:rPr>
                        <a:t>Prof.Cristina</a:t>
                      </a:r>
                      <a:r>
                        <a:rPr lang="ro-RO" b="1" dirty="0">
                          <a:solidFill>
                            <a:srgbClr val="002060"/>
                          </a:solidFill>
                        </a:rPr>
                        <a:t> Maria </a:t>
                      </a:r>
                      <a:r>
                        <a:rPr lang="ro-RO" b="1" dirty="0" err="1">
                          <a:solidFill>
                            <a:srgbClr val="002060"/>
                          </a:solidFill>
                        </a:rPr>
                        <a:t>Bida</a:t>
                      </a:r>
                      <a:endParaRPr lang="ro-RO" b="1" dirty="0">
                        <a:solidFill>
                          <a:srgbClr val="002060"/>
                        </a:solidFill>
                      </a:endParaRPr>
                    </a:p>
                    <a:p>
                      <a:r>
                        <a:rPr lang="ro-RO" b="1" dirty="0">
                          <a:solidFill>
                            <a:srgbClr val="002060"/>
                          </a:solidFill>
                        </a:rPr>
                        <a:t>17 înscriși</a:t>
                      </a:r>
                    </a:p>
                  </a:txBody>
                  <a:tcPr/>
                </a:tc>
                <a:tc>
                  <a:txBody>
                    <a:bodyPr/>
                    <a:lstStyle/>
                    <a:p>
                      <a:pPr marL="68580" indent="-6350" algn="ctr">
                        <a:lnSpc>
                          <a:spcPct val="107000"/>
                        </a:lnSpc>
                        <a:spcAft>
                          <a:spcPts val="1295"/>
                        </a:spcAft>
                      </a:pPr>
                      <a:r>
                        <a:rPr lang="ro-RO" sz="2400" b="1" dirty="0">
                          <a:solidFill>
                            <a:srgbClr val="002060"/>
                          </a:solidFill>
                          <a:effectLst/>
                          <a:latin typeface="+mn-lt"/>
                          <a:ea typeface="+mn-ea"/>
                          <a:cs typeface="+mn-cs"/>
                        </a:rPr>
                        <a:t>0</a:t>
                      </a:r>
                      <a:endParaRPr lang="en-US" sz="24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07000"/>
                        </a:lnSpc>
                        <a:spcAft>
                          <a:spcPts val="1295"/>
                        </a:spcAft>
                      </a:pPr>
                      <a:r>
                        <a:rPr lang="ro-RO" sz="2400" b="1" dirty="0">
                          <a:solidFill>
                            <a:srgbClr val="002060"/>
                          </a:solidFill>
                          <a:effectLst/>
                          <a:latin typeface="+mn-lt"/>
                          <a:ea typeface="+mn-ea"/>
                          <a:cs typeface="+mn-cs"/>
                        </a:rPr>
                        <a:t>4</a:t>
                      </a:r>
                      <a:endParaRPr lang="en-US" sz="24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07000"/>
                        </a:lnSpc>
                        <a:spcAft>
                          <a:spcPts val="1295"/>
                        </a:spcAft>
                      </a:pPr>
                      <a:r>
                        <a:rPr lang="ro-RO" sz="2400" b="1" dirty="0">
                          <a:solidFill>
                            <a:srgbClr val="002060"/>
                          </a:solidFill>
                          <a:effectLst/>
                          <a:latin typeface="+mn-lt"/>
                          <a:ea typeface="+mn-ea"/>
                          <a:cs typeface="+mn-cs"/>
                        </a:rPr>
                        <a:t>4</a:t>
                      </a:r>
                      <a:endParaRPr lang="en-US" sz="24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07000"/>
                        </a:lnSpc>
                        <a:spcAft>
                          <a:spcPts val="1295"/>
                        </a:spcAft>
                      </a:pPr>
                      <a:r>
                        <a:rPr lang="ro-RO" sz="2400" b="1" dirty="0">
                          <a:solidFill>
                            <a:srgbClr val="002060"/>
                          </a:solidFill>
                          <a:effectLst/>
                          <a:latin typeface="+mn-lt"/>
                          <a:ea typeface="+mn-ea"/>
                          <a:cs typeface="+mn-cs"/>
                        </a:rPr>
                        <a:t>5</a:t>
                      </a:r>
                      <a:endParaRPr lang="en-US" sz="24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07000"/>
                        </a:lnSpc>
                        <a:spcAft>
                          <a:spcPts val="1295"/>
                        </a:spcAft>
                      </a:pPr>
                      <a:r>
                        <a:rPr lang="ro-RO" sz="24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24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07000"/>
                        </a:lnSpc>
                        <a:spcAft>
                          <a:spcPts val="1295"/>
                        </a:spcAft>
                      </a:pPr>
                      <a:r>
                        <a:rPr lang="ro-RO" sz="2400" b="1" dirty="0">
                          <a:solidFill>
                            <a:srgbClr val="002060"/>
                          </a:solidFill>
                          <a:effectLst/>
                          <a:latin typeface="+mn-lt"/>
                          <a:ea typeface="+mn-ea"/>
                          <a:cs typeface="+mn-cs"/>
                        </a:rPr>
                        <a:t>1</a:t>
                      </a:r>
                      <a:endParaRPr lang="en-US" sz="24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74304078"/>
                  </a:ext>
                </a:extLst>
              </a:tr>
              <a:tr h="1322819">
                <a:tc>
                  <a:txBody>
                    <a:bodyPr/>
                    <a:lstStyle/>
                    <a:p>
                      <a:endParaRPr lang="ro-RO" b="1" dirty="0">
                        <a:solidFill>
                          <a:srgbClr val="002060"/>
                        </a:solidFill>
                      </a:endParaRPr>
                    </a:p>
                    <a:p>
                      <a:r>
                        <a:rPr lang="ro-RO" b="1" dirty="0" err="1">
                          <a:solidFill>
                            <a:srgbClr val="002060"/>
                          </a:solidFill>
                        </a:rPr>
                        <a:t>Prof.Maricica</a:t>
                      </a:r>
                      <a:r>
                        <a:rPr lang="ro-RO" b="1" dirty="0">
                          <a:solidFill>
                            <a:srgbClr val="002060"/>
                          </a:solidFill>
                        </a:rPr>
                        <a:t> Stoica</a:t>
                      </a:r>
                    </a:p>
                    <a:p>
                      <a:r>
                        <a:rPr lang="ro-RO" b="1" dirty="0">
                          <a:solidFill>
                            <a:srgbClr val="002060"/>
                          </a:solidFill>
                        </a:rPr>
                        <a:t>19 înscriși</a:t>
                      </a:r>
                    </a:p>
                  </a:txBody>
                  <a:tcPr/>
                </a:tc>
                <a:tc>
                  <a:txBody>
                    <a:bodyPr/>
                    <a:lstStyle/>
                    <a:p>
                      <a:pPr marL="68580" indent="-6350" algn="ctr">
                        <a:lnSpc>
                          <a:spcPct val="107000"/>
                        </a:lnSpc>
                        <a:spcAft>
                          <a:spcPts val="1295"/>
                        </a:spcAft>
                      </a:pPr>
                      <a:r>
                        <a:rPr lang="ro-RO" sz="2400" b="1" dirty="0">
                          <a:solidFill>
                            <a:srgbClr val="002060"/>
                          </a:solidFill>
                          <a:effectLst/>
                          <a:latin typeface="+mn-lt"/>
                          <a:ea typeface="+mn-ea"/>
                          <a:cs typeface="+mn-cs"/>
                        </a:rPr>
                        <a:t>1</a:t>
                      </a:r>
                      <a:endParaRPr lang="en-US" sz="24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07000"/>
                        </a:lnSpc>
                        <a:spcAft>
                          <a:spcPts val="1295"/>
                        </a:spcAft>
                      </a:pPr>
                      <a:r>
                        <a:rPr lang="ro-RO" sz="24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24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07000"/>
                        </a:lnSpc>
                        <a:spcAft>
                          <a:spcPts val="1295"/>
                        </a:spcAft>
                      </a:pPr>
                      <a:r>
                        <a:rPr lang="ro-RO" sz="2400" b="1" dirty="0">
                          <a:solidFill>
                            <a:srgbClr val="002060"/>
                          </a:solidFill>
                          <a:effectLst/>
                          <a:latin typeface="+mn-lt"/>
                          <a:ea typeface="+mn-ea"/>
                          <a:cs typeface="+mn-cs"/>
                        </a:rPr>
                        <a:t>3</a:t>
                      </a:r>
                      <a:endParaRPr lang="en-US" sz="24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07000"/>
                        </a:lnSpc>
                        <a:spcAft>
                          <a:spcPts val="1295"/>
                        </a:spcAft>
                      </a:pPr>
                      <a:r>
                        <a:rPr lang="ro-RO" sz="2400" b="1" dirty="0">
                          <a:solidFill>
                            <a:srgbClr val="002060"/>
                          </a:solidFill>
                          <a:effectLst/>
                          <a:latin typeface="+mn-lt"/>
                          <a:ea typeface="+mn-ea"/>
                          <a:cs typeface="+mn-cs"/>
                        </a:rPr>
                        <a:t>6</a:t>
                      </a:r>
                      <a:endParaRPr lang="en-US" sz="24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07000"/>
                        </a:lnSpc>
                        <a:spcAft>
                          <a:spcPts val="1295"/>
                        </a:spcAft>
                      </a:pPr>
                      <a:r>
                        <a:rPr lang="ro-RO" sz="24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24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8580" indent="-6350" algn="ctr">
                        <a:lnSpc>
                          <a:spcPct val="107000"/>
                        </a:lnSpc>
                        <a:spcAft>
                          <a:spcPts val="1295"/>
                        </a:spcAft>
                      </a:pPr>
                      <a:r>
                        <a:rPr lang="ro-RO" sz="24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24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948895913"/>
                  </a:ext>
                </a:extLst>
              </a:tr>
            </a:tbl>
          </a:graphicData>
        </a:graphic>
      </p:graphicFrame>
    </p:spTree>
    <p:extLst>
      <p:ext uri="{BB962C8B-B14F-4D97-AF65-F5344CB8AC3E}">
        <p14:creationId xmlns:p14="http://schemas.microsoft.com/office/powerpoint/2010/main" val="3889422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ă 5">
            <a:extLst>
              <a:ext uri="{FF2B5EF4-FFF2-40B4-BE49-F238E27FC236}">
                <a16:creationId xmlns:a16="http://schemas.microsoft.com/office/drawing/2014/main" id="{36871F39-16D7-47D0-B3DA-7945F6E70B00}"/>
              </a:ext>
            </a:extLst>
          </p:cNvPr>
          <p:cNvGraphicFramePr>
            <a:graphicFrameLocks/>
          </p:cNvGraphicFramePr>
          <p:nvPr>
            <p:extLst>
              <p:ext uri="{D42A27DB-BD31-4B8C-83A1-F6EECF244321}">
                <p14:modId xmlns:p14="http://schemas.microsoft.com/office/powerpoint/2010/main" val="4019786621"/>
              </p:ext>
            </p:extLst>
          </p:nvPr>
        </p:nvGraphicFramePr>
        <p:xfrm>
          <a:off x="1940560" y="492760"/>
          <a:ext cx="8696960" cy="56337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026061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BBE9996-6A95-4126-B2D3-DA2BF90D0615}"/>
              </a:ext>
            </a:extLst>
          </p:cNvPr>
          <p:cNvSpPr>
            <a:spLocks noGrp="1"/>
          </p:cNvSpPr>
          <p:nvPr>
            <p:ph type="title"/>
          </p:nvPr>
        </p:nvSpPr>
        <p:spPr>
          <a:xfrm>
            <a:off x="2472612" y="494522"/>
            <a:ext cx="9032000" cy="905070"/>
          </a:xfrm>
        </p:spPr>
        <p:txBody>
          <a:bodyPr/>
          <a:lstStyle/>
          <a:p>
            <a:pPr algn="ctr"/>
            <a:r>
              <a:rPr lang="ro-RO" b="1" dirty="0">
                <a:solidFill>
                  <a:srgbClr val="C00000"/>
                </a:solidFill>
                <a:latin typeface="Comic Sans MS" panose="030F0702030302020204" pitchFamily="66" charset="0"/>
              </a:rPr>
              <a:t>BACALAUREAT - MATEMATICĂ</a:t>
            </a:r>
            <a:endParaRPr lang="ro-RO" dirty="0"/>
          </a:p>
        </p:txBody>
      </p:sp>
      <p:graphicFrame>
        <p:nvGraphicFramePr>
          <p:cNvPr id="4" name="Substituent conținut 3">
            <a:extLst>
              <a:ext uri="{FF2B5EF4-FFF2-40B4-BE49-F238E27FC236}">
                <a16:creationId xmlns:a16="http://schemas.microsoft.com/office/drawing/2014/main" id="{1F37637F-3756-46D2-BD7C-033E86B1760D}"/>
              </a:ext>
            </a:extLst>
          </p:cNvPr>
          <p:cNvGraphicFramePr>
            <a:graphicFrameLocks noGrp="1"/>
          </p:cNvGraphicFramePr>
          <p:nvPr>
            <p:ph idx="1"/>
            <p:extLst>
              <p:ext uri="{D42A27DB-BD31-4B8C-83A1-F6EECF244321}">
                <p14:modId xmlns:p14="http://schemas.microsoft.com/office/powerpoint/2010/main" val="3369869029"/>
              </p:ext>
            </p:extLst>
          </p:nvPr>
        </p:nvGraphicFramePr>
        <p:xfrm>
          <a:off x="2537927" y="1614196"/>
          <a:ext cx="9283958" cy="3851884"/>
        </p:xfrm>
        <a:graphic>
          <a:graphicData uri="http://schemas.openxmlformats.org/drawingml/2006/table">
            <a:tbl>
              <a:tblPr firstRow="1" bandRow="1">
                <a:tableStyleId>{5C22544A-7EE6-4342-B048-85BDC9FD1C3A}</a:tableStyleId>
              </a:tblPr>
              <a:tblGrid>
                <a:gridCol w="2160666">
                  <a:extLst>
                    <a:ext uri="{9D8B030D-6E8A-4147-A177-3AD203B41FA5}">
                      <a16:colId xmlns:a16="http://schemas.microsoft.com/office/drawing/2014/main" val="2545788190"/>
                    </a:ext>
                  </a:extLst>
                </a:gridCol>
                <a:gridCol w="1045802">
                  <a:extLst>
                    <a:ext uri="{9D8B030D-6E8A-4147-A177-3AD203B41FA5}">
                      <a16:colId xmlns:a16="http://schemas.microsoft.com/office/drawing/2014/main" val="2425818868"/>
                    </a:ext>
                  </a:extLst>
                </a:gridCol>
                <a:gridCol w="1312186">
                  <a:extLst>
                    <a:ext uri="{9D8B030D-6E8A-4147-A177-3AD203B41FA5}">
                      <a16:colId xmlns:a16="http://schemas.microsoft.com/office/drawing/2014/main" val="3041694360"/>
                    </a:ext>
                  </a:extLst>
                </a:gridCol>
                <a:gridCol w="1262855">
                  <a:extLst>
                    <a:ext uri="{9D8B030D-6E8A-4147-A177-3AD203B41FA5}">
                      <a16:colId xmlns:a16="http://schemas.microsoft.com/office/drawing/2014/main" val="4023075178"/>
                    </a:ext>
                  </a:extLst>
                </a:gridCol>
                <a:gridCol w="1410847">
                  <a:extLst>
                    <a:ext uri="{9D8B030D-6E8A-4147-A177-3AD203B41FA5}">
                      <a16:colId xmlns:a16="http://schemas.microsoft.com/office/drawing/2014/main" val="4155970822"/>
                    </a:ext>
                  </a:extLst>
                </a:gridCol>
                <a:gridCol w="1183926">
                  <a:extLst>
                    <a:ext uri="{9D8B030D-6E8A-4147-A177-3AD203B41FA5}">
                      <a16:colId xmlns:a16="http://schemas.microsoft.com/office/drawing/2014/main" val="3623278186"/>
                    </a:ext>
                  </a:extLst>
                </a:gridCol>
                <a:gridCol w="907676">
                  <a:extLst>
                    <a:ext uri="{9D8B030D-6E8A-4147-A177-3AD203B41FA5}">
                      <a16:colId xmlns:a16="http://schemas.microsoft.com/office/drawing/2014/main" val="89380329"/>
                    </a:ext>
                  </a:extLst>
                </a:gridCol>
              </a:tblGrid>
              <a:tr h="1318726">
                <a:tc>
                  <a:txBody>
                    <a:bodyPr/>
                    <a:lstStyle/>
                    <a:p>
                      <a:endParaRPr lang="ro-RO" dirty="0"/>
                    </a:p>
                    <a:p>
                      <a:r>
                        <a:rPr lang="ro-RO" dirty="0"/>
                        <a:t>Profesor / Note</a:t>
                      </a:r>
                    </a:p>
                  </a:txBody>
                  <a:tcPr anchor="ctr">
                    <a:cell3D prstMaterial="dkEdge">
                      <a:bevel/>
                      <a:lightRig rig="flood" dir="t"/>
                    </a:cell3D>
                  </a:tcPr>
                </a:tc>
                <a:tc>
                  <a:txBody>
                    <a:bodyPr/>
                    <a:lstStyle/>
                    <a:p>
                      <a:pPr marL="68580" indent="-6350" algn="ctr">
                        <a:lnSpc>
                          <a:spcPct val="107000"/>
                        </a:lnSpc>
                        <a:spcAft>
                          <a:spcPts val="1295"/>
                        </a:spcAft>
                      </a:pPr>
                      <a:r>
                        <a:rPr lang="ro-RO" sz="2000" dirty="0">
                          <a:effectLst/>
                        </a:rPr>
                        <a:t>Sub 5</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dirty="0">
                          <a:effectLst/>
                        </a:rPr>
                        <a:t>5..5,99</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dirty="0">
                          <a:effectLst/>
                        </a:rPr>
                        <a:t>6...6,99</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dirty="0">
                          <a:effectLst/>
                        </a:rPr>
                        <a:t>7...7,99</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dirty="0">
                          <a:effectLst/>
                        </a:rPr>
                        <a:t>8...8,99</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dirty="0">
                          <a:effectLst/>
                        </a:rPr>
                        <a:t>9...10</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3310348704"/>
                  </a:ext>
                </a:extLst>
              </a:tr>
              <a:tr h="1318726">
                <a:tc>
                  <a:txBody>
                    <a:bodyPr/>
                    <a:lstStyle/>
                    <a:p>
                      <a:endParaRPr lang="ro-RO" sz="1800" b="1" dirty="0">
                        <a:solidFill>
                          <a:srgbClr val="002060"/>
                        </a:solidFill>
                      </a:endParaRPr>
                    </a:p>
                    <a:p>
                      <a:r>
                        <a:rPr lang="ro-RO" sz="1800" b="1" dirty="0" err="1">
                          <a:solidFill>
                            <a:srgbClr val="002060"/>
                          </a:solidFill>
                        </a:rPr>
                        <a:t>Prof.Anca</a:t>
                      </a:r>
                      <a:r>
                        <a:rPr lang="ro-RO" sz="1800" b="1" dirty="0">
                          <a:solidFill>
                            <a:srgbClr val="002060"/>
                          </a:solidFill>
                        </a:rPr>
                        <a:t> </a:t>
                      </a:r>
                      <a:r>
                        <a:rPr lang="ro-RO" sz="1800" b="1" dirty="0" err="1">
                          <a:solidFill>
                            <a:srgbClr val="002060"/>
                          </a:solidFill>
                        </a:rPr>
                        <a:t>Stoleriu</a:t>
                      </a:r>
                      <a:endParaRPr lang="ro-RO" sz="1800" b="1" dirty="0">
                        <a:solidFill>
                          <a:srgbClr val="002060"/>
                        </a:solidFill>
                      </a:endParaRPr>
                    </a:p>
                    <a:p>
                      <a:r>
                        <a:rPr lang="ro-RO" sz="1800" b="1" dirty="0">
                          <a:solidFill>
                            <a:srgbClr val="002060"/>
                          </a:solidFill>
                        </a:rPr>
                        <a:t>17 înscriși</a:t>
                      </a:r>
                    </a:p>
                  </a:txBody>
                  <a:tcPr>
                    <a:cell3D prstMaterial="dkEdge">
                      <a:bevel/>
                      <a:lightRig rig="flood" dir="t"/>
                    </a:cell3D>
                  </a:tcPr>
                </a:tc>
                <a:tc>
                  <a:txBody>
                    <a:bodyPr/>
                    <a:lstStyle/>
                    <a:p>
                      <a:pPr marL="68580" indent="-6350" algn="ctr">
                        <a:lnSpc>
                          <a:spcPct val="107000"/>
                        </a:lnSpc>
                        <a:spcAft>
                          <a:spcPts val="12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b="1" dirty="0">
                          <a:solidFill>
                            <a:srgbClr val="002060"/>
                          </a:solidFill>
                          <a:effectLst/>
                          <a:latin typeface="+mn-lt"/>
                          <a:ea typeface="+mn-ea"/>
                          <a:cs typeface="+mn-cs"/>
                        </a:rPr>
                        <a:t>4</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b="1" dirty="0">
                          <a:solidFill>
                            <a:srgbClr val="002060"/>
                          </a:solidFill>
                          <a:effectLst/>
                          <a:latin typeface="+mn-lt"/>
                          <a:ea typeface="+mn-ea"/>
                          <a:cs typeface="+mn-cs"/>
                        </a:rPr>
                        <a:t>4</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b="1" dirty="0">
                          <a:solidFill>
                            <a:srgbClr val="002060"/>
                          </a:solidFill>
                          <a:effectLst/>
                          <a:latin typeface="+mn-lt"/>
                          <a:ea typeface="+mn-ea"/>
                          <a:cs typeface="+mn-cs"/>
                        </a:rPr>
                        <a:t>1</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3139925139"/>
                  </a:ext>
                </a:extLst>
              </a:tr>
              <a:tr h="1214432">
                <a:tc>
                  <a:txBody>
                    <a:bodyPr/>
                    <a:lstStyle/>
                    <a:p>
                      <a:endParaRPr lang="ro-RO" sz="1800" b="1" dirty="0">
                        <a:solidFill>
                          <a:srgbClr val="002060"/>
                        </a:solidFill>
                      </a:endParaRPr>
                    </a:p>
                    <a:p>
                      <a:r>
                        <a:rPr lang="ro-RO" sz="1800" b="1" dirty="0" err="1">
                          <a:solidFill>
                            <a:srgbClr val="002060"/>
                          </a:solidFill>
                        </a:rPr>
                        <a:t>Prof.Andreia</a:t>
                      </a:r>
                      <a:r>
                        <a:rPr lang="ro-RO" sz="1800" b="1" dirty="0">
                          <a:solidFill>
                            <a:srgbClr val="002060"/>
                          </a:solidFill>
                        </a:rPr>
                        <a:t> </a:t>
                      </a:r>
                      <a:r>
                        <a:rPr lang="ro-RO" sz="1800" b="1" dirty="0" err="1">
                          <a:solidFill>
                            <a:srgbClr val="002060"/>
                          </a:solidFill>
                        </a:rPr>
                        <a:t>Steclaru</a:t>
                      </a:r>
                      <a:endParaRPr lang="ro-RO" sz="1800" b="1" dirty="0">
                        <a:solidFill>
                          <a:srgbClr val="002060"/>
                        </a:solidFill>
                      </a:endParaRPr>
                    </a:p>
                    <a:p>
                      <a:r>
                        <a:rPr lang="ro-RO" sz="1800" b="1" dirty="0">
                          <a:solidFill>
                            <a:srgbClr val="002060"/>
                          </a:solidFill>
                        </a:rPr>
                        <a:t>18 înscriși</a:t>
                      </a:r>
                    </a:p>
                  </a:txBody>
                  <a:tcPr>
                    <a:cell3D prstMaterial="dkEdge">
                      <a:bevel/>
                      <a:lightRig rig="flood" dir="t"/>
                    </a:cell3D>
                  </a:tcPr>
                </a:tc>
                <a:tc>
                  <a:txBody>
                    <a:bodyPr/>
                    <a:lstStyle/>
                    <a:p>
                      <a:pPr marL="68580" indent="-6350" algn="ctr">
                        <a:lnSpc>
                          <a:spcPct val="107000"/>
                        </a:lnSpc>
                        <a:spcAft>
                          <a:spcPts val="12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b="1" dirty="0">
                          <a:solidFill>
                            <a:srgbClr val="002060"/>
                          </a:solidFill>
                          <a:effectLst/>
                          <a:latin typeface="+mn-lt"/>
                          <a:ea typeface="+mn-ea"/>
                          <a:cs typeface="+mn-cs"/>
                        </a:rPr>
                        <a:t>6</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b="1" dirty="0">
                          <a:solidFill>
                            <a:srgbClr val="002060"/>
                          </a:solidFill>
                          <a:effectLst/>
                          <a:latin typeface="+mn-lt"/>
                          <a:ea typeface="+mn-ea"/>
                          <a:cs typeface="+mn-cs"/>
                        </a:rPr>
                        <a:t>-</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b="1" dirty="0">
                          <a:solidFill>
                            <a:srgbClr val="002060"/>
                          </a:solidFill>
                          <a:effectLst/>
                          <a:latin typeface="+mn-lt"/>
                          <a:ea typeface="+mn-ea"/>
                          <a:cs typeface="+mn-cs"/>
                        </a:rPr>
                        <a:t>4</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b="1" dirty="0">
                          <a:solidFill>
                            <a:srgbClr val="002060"/>
                          </a:solidFill>
                          <a:effectLst/>
                          <a:latin typeface="+mn-lt"/>
                          <a:ea typeface="+mn-ea"/>
                          <a:cs typeface="+mn-cs"/>
                        </a:rPr>
                        <a:t>1</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0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2923620542"/>
                  </a:ext>
                </a:extLst>
              </a:tr>
            </a:tbl>
          </a:graphicData>
        </a:graphic>
      </p:graphicFrame>
    </p:spTree>
    <p:extLst>
      <p:ext uri="{BB962C8B-B14F-4D97-AF65-F5344CB8AC3E}">
        <p14:creationId xmlns:p14="http://schemas.microsoft.com/office/powerpoint/2010/main" val="35306657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ă 5">
            <a:extLst>
              <a:ext uri="{FF2B5EF4-FFF2-40B4-BE49-F238E27FC236}">
                <a16:creationId xmlns:a16="http://schemas.microsoft.com/office/drawing/2014/main" id="{1E3EF685-4BEB-49BB-896E-F046C8161B71}"/>
              </a:ext>
            </a:extLst>
          </p:cNvPr>
          <p:cNvGraphicFramePr>
            <a:graphicFrameLocks/>
          </p:cNvGraphicFramePr>
          <p:nvPr>
            <p:extLst>
              <p:ext uri="{D42A27DB-BD31-4B8C-83A1-F6EECF244321}">
                <p14:modId xmlns:p14="http://schemas.microsoft.com/office/powerpoint/2010/main" val="1430785358"/>
              </p:ext>
            </p:extLst>
          </p:nvPr>
        </p:nvGraphicFramePr>
        <p:xfrm>
          <a:off x="1676400" y="579120"/>
          <a:ext cx="9977120" cy="59334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538378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C0785D8-E063-40BF-9734-B42A8A9413EB}"/>
              </a:ext>
            </a:extLst>
          </p:cNvPr>
          <p:cNvSpPr>
            <a:spLocks noGrp="1"/>
          </p:cNvSpPr>
          <p:nvPr>
            <p:ph type="title"/>
          </p:nvPr>
        </p:nvSpPr>
        <p:spPr>
          <a:xfrm>
            <a:off x="2589212" y="289250"/>
            <a:ext cx="8915400" cy="942391"/>
          </a:xfrm>
        </p:spPr>
        <p:txBody>
          <a:bodyPr>
            <a:normAutofit fontScale="90000"/>
          </a:bodyPr>
          <a:lstStyle/>
          <a:p>
            <a:pPr algn="ctr"/>
            <a:r>
              <a:rPr lang="ro-RO" b="1" dirty="0">
                <a:solidFill>
                  <a:srgbClr val="C00000"/>
                </a:solidFill>
                <a:latin typeface="Comic Sans MS" panose="030F0702030302020204" pitchFamily="66" charset="0"/>
              </a:rPr>
              <a:t>BACALAUREAT – OBIECTUL LA ALEGERE</a:t>
            </a:r>
            <a:endParaRPr lang="ro-RO" dirty="0"/>
          </a:p>
        </p:txBody>
      </p:sp>
      <p:graphicFrame>
        <p:nvGraphicFramePr>
          <p:cNvPr id="4" name="Substituent conținut 3">
            <a:extLst>
              <a:ext uri="{FF2B5EF4-FFF2-40B4-BE49-F238E27FC236}">
                <a16:creationId xmlns:a16="http://schemas.microsoft.com/office/drawing/2014/main" id="{D871BD46-3339-4123-A8FA-DB109083B514}"/>
              </a:ext>
            </a:extLst>
          </p:cNvPr>
          <p:cNvGraphicFramePr>
            <a:graphicFrameLocks noGrp="1"/>
          </p:cNvGraphicFramePr>
          <p:nvPr>
            <p:ph idx="1"/>
            <p:extLst>
              <p:ext uri="{D42A27DB-BD31-4B8C-83A1-F6EECF244321}">
                <p14:modId xmlns:p14="http://schemas.microsoft.com/office/powerpoint/2010/main" val="3947203105"/>
              </p:ext>
            </p:extLst>
          </p:nvPr>
        </p:nvGraphicFramePr>
        <p:xfrm>
          <a:off x="2155371" y="1005840"/>
          <a:ext cx="9171992" cy="5447959"/>
        </p:xfrm>
        <a:graphic>
          <a:graphicData uri="http://schemas.openxmlformats.org/drawingml/2006/table">
            <a:tbl>
              <a:tblPr firstRow="1" bandRow="1">
                <a:tableStyleId>{5C22544A-7EE6-4342-B048-85BDC9FD1C3A}</a:tableStyleId>
              </a:tblPr>
              <a:tblGrid>
                <a:gridCol w="2261338">
                  <a:extLst>
                    <a:ext uri="{9D8B030D-6E8A-4147-A177-3AD203B41FA5}">
                      <a16:colId xmlns:a16="http://schemas.microsoft.com/office/drawing/2014/main" val="844951612"/>
                    </a:ext>
                  </a:extLst>
                </a:gridCol>
                <a:gridCol w="1141471">
                  <a:extLst>
                    <a:ext uri="{9D8B030D-6E8A-4147-A177-3AD203B41FA5}">
                      <a16:colId xmlns:a16="http://schemas.microsoft.com/office/drawing/2014/main" val="3828665164"/>
                    </a:ext>
                  </a:extLst>
                </a:gridCol>
                <a:gridCol w="1155671">
                  <a:extLst>
                    <a:ext uri="{9D8B030D-6E8A-4147-A177-3AD203B41FA5}">
                      <a16:colId xmlns:a16="http://schemas.microsoft.com/office/drawing/2014/main" val="2049665726"/>
                    </a:ext>
                  </a:extLst>
                </a:gridCol>
                <a:gridCol w="1141138">
                  <a:extLst>
                    <a:ext uri="{9D8B030D-6E8A-4147-A177-3AD203B41FA5}">
                      <a16:colId xmlns:a16="http://schemas.microsoft.com/office/drawing/2014/main" val="2107427209"/>
                    </a:ext>
                  </a:extLst>
                </a:gridCol>
                <a:gridCol w="1197720">
                  <a:extLst>
                    <a:ext uri="{9D8B030D-6E8A-4147-A177-3AD203B41FA5}">
                      <a16:colId xmlns:a16="http://schemas.microsoft.com/office/drawing/2014/main" val="3879110406"/>
                    </a:ext>
                  </a:extLst>
                </a:gridCol>
                <a:gridCol w="1210703">
                  <a:extLst>
                    <a:ext uri="{9D8B030D-6E8A-4147-A177-3AD203B41FA5}">
                      <a16:colId xmlns:a16="http://schemas.microsoft.com/office/drawing/2014/main" val="2006228725"/>
                    </a:ext>
                  </a:extLst>
                </a:gridCol>
                <a:gridCol w="1063951">
                  <a:extLst>
                    <a:ext uri="{9D8B030D-6E8A-4147-A177-3AD203B41FA5}">
                      <a16:colId xmlns:a16="http://schemas.microsoft.com/office/drawing/2014/main" val="1354774641"/>
                    </a:ext>
                  </a:extLst>
                </a:gridCol>
              </a:tblGrid>
              <a:tr h="946498">
                <a:tc>
                  <a:txBody>
                    <a:bodyPr/>
                    <a:lstStyle/>
                    <a:p>
                      <a:pPr marL="68580" indent="-6350" algn="ctr">
                        <a:lnSpc>
                          <a:spcPct val="107000"/>
                        </a:lnSpc>
                        <a:spcAft>
                          <a:spcPts val="1295"/>
                        </a:spcAft>
                      </a:pPr>
                      <a:r>
                        <a:rPr lang="ro-RO" sz="2000" dirty="0">
                          <a:effectLst/>
                        </a:rPr>
                        <a:t>Profesor / Note </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dirty="0">
                          <a:effectLst/>
                        </a:rPr>
                        <a:t>Sub 5</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dirty="0">
                          <a:effectLst/>
                        </a:rPr>
                        <a:t>5..5,99</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dirty="0">
                          <a:effectLst/>
                        </a:rPr>
                        <a:t>6...6,99</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dirty="0">
                          <a:effectLst/>
                        </a:rPr>
                        <a:t>7...7,99</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dirty="0">
                          <a:effectLst/>
                        </a:rPr>
                        <a:t>8...8,99</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000" dirty="0">
                          <a:effectLst/>
                        </a:rPr>
                        <a:t>9...10</a:t>
                      </a:r>
                      <a:endPar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1488872922"/>
                  </a:ext>
                </a:extLst>
              </a:tr>
              <a:tr h="1152392">
                <a:tc>
                  <a:txBody>
                    <a:bodyPr/>
                    <a:lstStyle/>
                    <a:p>
                      <a:pPr algn="ctr"/>
                      <a:endParaRPr lang="ro-RO" b="1" dirty="0">
                        <a:solidFill>
                          <a:srgbClr val="002060"/>
                        </a:solidFill>
                      </a:endParaRPr>
                    </a:p>
                    <a:p>
                      <a:pPr algn="ctr"/>
                      <a:r>
                        <a:rPr lang="ro-RO" b="1" dirty="0" err="1">
                          <a:solidFill>
                            <a:srgbClr val="002060"/>
                          </a:solidFill>
                        </a:rPr>
                        <a:t>Prof.Raluca</a:t>
                      </a:r>
                      <a:r>
                        <a:rPr lang="ro-RO" b="1" dirty="0">
                          <a:solidFill>
                            <a:srgbClr val="002060"/>
                          </a:solidFill>
                        </a:rPr>
                        <a:t> </a:t>
                      </a:r>
                      <a:r>
                        <a:rPr lang="ro-RO" b="1" dirty="0" err="1">
                          <a:solidFill>
                            <a:srgbClr val="002060"/>
                          </a:solidFill>
                        </a:rPr>
                        <a:t>Dulman</a:t>
                      </a:r>
                      <a:endParaRPr lang="ro-RO" b="1" dirty="0">
                        <a:solidFill>
                          <a:srgbClr val="002060"/>
                        </a:solidFill>
                      </a:endParaRPr>
                    </a:p>
                    <a:p>
                      <a:pPr algn="ctr"/>
                      <a:r>
                        <a:rPr lang="ro-RO" b="1" dirty="0">
                          <a:solidFill>
                            <a:srgbClr val="002060"/>
                          </a:solidFill>
                        </a:rPr>
                        <a:t>17 înscriși </a:t>
                      </a:r>
                    </a:p>
                  </a:txBody>
                  <a:tcP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mn-lt"/>
                          <a:ea typeface="+mn-ea"/>
                          <a:cs typeface="+mn-cs"/>
                        </a:rPr>
                        <a:t>2</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2097833628"/>
                  </a:ext>
                </a:extLst>
              </a:tr>
              <a:tr h="1152392">
                <a:tc>
                  <a:txBody>
                    <a:bodyPr/>
                    <a:lstStyle/>
                    <a:p>
                      <a:pPr algn="ctr"/>
                      <a:endParaRPr lang="ro-RO" b="1" dirty="0">
                        <a:solidFill>
                          <a:srgbClr val="002060"/>
                        </a:solidFill>
                      </a:endParaRPr>
                    </a:p>
                    <a:p>
                      <a:pPr algn="ctr"/>
                      <a:r>
                        <a:rPr lang="ro-RO" b="1" dirty="0" err="1">
                          <a:solidFill>
                            <a:srgbClr val="002060"/>
                          </a:solidFill>
                        </a:rPr>
                        <a:t>Prof.Cornelia</a:t>
                      </a:r>
                      <a:r>
                        <a:rPr lang="ro-RO" b="1" dirty="0">
                          <a:solidFill>
                            <a:srgbClr val="002060"/>
                          </a:solidFill>
                        </a:rPr>
                        <a:t> Toader</a:t>
                      </a:r>
                    </a:p>
                    <a:p>
                      <a:pPr algn="ctr"/>
                      <a:r>
                        <a:rPr lang="ro-RO" b="1" dirty="0">
                          <a:solidFill>
                            <a:srgbClr val="002060"/>
                          </a:solidFill>
                        </a:rPr>
                        <a:t>13 înscriși</a:t>
                      </a:r>
                    </a:p>
                  </a:txBody>
                  <a:tcP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tc>
                  <a:txBody>
                    <a:bodyPr/>
                    <a:lstStyle/>
                    <a:p>
                      <a:pPr marL="68580" indent="-6350" algn="ctr">
                        <a:lnSpc>
                          <a:spcPct val="107000"/>
                        </a:lnSpc>
                        <a:spcAft>
                          <a:spcPts val="1295"/>
                        </a:spcAft>
                      </a:pPr>
                      <a:r>
                        <a:rPr lang="ro-RO"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28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cell3D prstMaterial="dkEdge">
                      <a:bevel/>
                      <a:lightRig rig="flood" dir="t"/>
                    </a:cell3D>
                  </a:tcPr>
                </a:tc>
                <a:extLst>
                  <a:ext uri="{0D108BD9-81ED-4DB2-BD59-A6C34878D82A}">
                    <a16:rowId xmlns:a16="http://schemas.microsoft.com/office/drawing/2014/main" val="2791276008"/>
                  </a:ext>
                </a:extLst>
              </a:tr>
              <a:tr h="935301">
                <a:tc>
                  <a:txBody>
                    <a:bodyPr/>
                    <a:lstStyle/>
                    <a:p>
                      <a:pPr algn="ctr"/>
                      <a:r>
                        <a:rPr lang="ro-RO" b="1" dirty="0" err="1">
                          <a:solidFill>
                            <a:srgbClr val="002060"/>
                          </a:solidFill>
                        </a:rPr>
                        <a:t>Prof.Mihaela</a:t>
                      </a:r>
                      <a:r>
                        <a:rPr lang="ro-RO" b="1" dirty="0">
                          <a:solidFill>
                            <a:srgbClr val="002060"/>
                          </a:solidFill>
                        </a:rPr>
                        <a:t> Simionescu</a:t>
                      </a:r>
                    </a:p>
                    <a:p>
                      <a:pPr algn="ctr"/>
                      <a:r>
                        <a:rPr lang="ro-RO" b="1" dirty="0">
                          <a:solidFill>
                            <a:srgbClr val="002060"/>
                          </a:solidFill>
                        </a:rPr>
                        <a:t>1 înscris</a:t>
                      </a:r>
                    </a:p>
                  </a:txBody>
                  <a:tcPr>
                    <a:cell3D prstMaterial="dkEdge">
                      <a:bevel/>
                      <a:lightRig rig="flood" dir="t"/>
                    </a:cell3D>
                  </a:tcPr>
                </a:tc>
                <a:tc>
                  <a:txBody>
                    <a:bodyPr/>
                    <a:lstStyle/>
                    <a:p>
                      <a:pPr algn="ctr"/>
                      <a:r>
                        <a:rPr lang="ro-RO" sz="2800" b="1" dirty="0">
                          <a:solidFill>
                            <a:srgbClr val="002060"/>
                          </a:solidFill>
                        </a:rPr>
                        <a:t>-</a:t>
                      </a:r>
                    </a:p>
                  </a:txBody>
                  <a:tcPr>
                    <a:cell3D prstMaterial="dkEdge">
                      <a:bevel/>
                      <a:lightRig rig="flood" dir="t"/>
                    </a:cell3D>
                  </a:tcPr>
                </a:tc>
                <a:tc>
                  <a:txBody>
                    <a:bodyPr/>
                    <a:lstStyle/>
                    <a:p>
                      <a:pPr algn="ctr"/>
                      <a:r>
                        <a:rPr lang="ro-RO" sz="2800" b="1" dirty="0">
                          <a:solidFill>
                            <a:srgbClr val="002060"/>
                          </a:solidFill>
                        </a:rPr>
                        <a:t>1</a:t>
                      </a:r>
                    </a:p>
                  </a:txBody>
                  <a:tcPr>
                    <a:cell3D prstMaterial="dkEdge">
                      <a:bevel/>
                      <a:lightRig rig="flood" dir="t"/>
                    </a:cell3D>
                  </a:tcPr>
                </a:tc>
                <a:tc>
                  <a:txBody>
                    <a:bodyPr/>
                    <a:lstStyle/>
                    <a:p>
                      <a:pPr algn="ctr"/>
                      <a:r>
                        <a:rPr lang="ro-RO" sz="2800" b="1" dirty="0">
                          <a:solidFill>
                            <a:srgbClr val="002060"/>
                          </a:solidFill>
                        </a:rPr>
                        <a:t>-</a:t>
                      </a:r>
                    </a:p>
                  </a:txBody>
                  <a:tcPr>
                    <a:cell3D prstMaterial="dkEdge">
                      <a:bevel/>
                      <a:lightRig rig="flood" dir="t"/>
                    </a:cell3D>
                  </a:tcPr>
                </a:tc>
                <a:tc>
                  <a:txBody>
                    <a:bodyPr/>
                    <a:lstStyle/>
                    <a:p>
                      <a:pPr algn="ctr"/>
                      <a:r>
                        <a:rPr lang="ro-RO" sz="2800" b="1" dirty="0">
                          <a:solidFill>
                            <a:srgbClr val="002060"/>
                          </a:solidFill>
                        </a:rPr>
                        <a:t>-</a:t>
                      </a:r>
                    </a:p>
                  </a:txBody>
                  <a:tcPr>
                    <a:cell3D prstMaterial="dkEdge">
                      <a:bevel/>
                      <a:lightRig rig="flood" dir="t"/>
                    </a:cell3D>
                  </a:tcPr>
                </a:tc>
                <a:tc>
                  <a:txBody>
                    <a:bodyPr/>
                    <a:lstStyle/>
                    <a:p>
                      <a:pPr algn="ctr"/>
                      <a:r>
                        <a:rPr lang="ro-RO" sz="2800" b="1" dirty="0">
                          <a:solidFill>
                            <a:srgbClr val="002060"/>
                          </a:solidFill>
                        </a:rPr>
                        <a:t>-</a:t>
                      </a:r>
                    </a:p>
                  </a:txBody>
                  <a:tcPr>
                    <a:cell3D prstMaterial="dkEdge">
                      <a:bevel/>
                      <a:lightRig rig="flood" dir="t"/>
                    </a:cell3D>
                  </a:tcPr>
                </a:tc>
                <a:tc>
                  <a:txBody>
                    <a:bodyPr/>
                    <a:lstStyle/>
                    <a:p>
                      <a:pPr algn="ctr"/>
                      <a:r>
                        <a:rPr lang="ro-RO" sz="2800" b="1" dirty="0">
                          <a:solidFill>
                            <a:srgbClr val="002060"/>
                          </a:solidFill>
                        </a:rPr>
                        <a:t>-</a:t>
                      </a:r>
                    </a:p>
                  </a:txBody>
                  <a:tcPr>
                    <a:cell3D prstMaterial="dkEdge">
                      <a:bevel/>
                      <a:lightRig rig="flood" dir="t"/>
                    </a:cell3D>
                  </a:tcPr>
                </a:tc>
                <a:extLst>
                  <a:ext uri="{0D108BD9-81ED-4DB2-BD59-A6C34878D82A}">
                    <a16:rowId xmlns:a16="http://schemas.microsoft.com/office/drawing/2014/main" val="1622631443"/>
                  </a:ext>
                </a:extLst>
              </a:tr>
              <a:tr h="1152392">
                <a:tc>
                  <a:txBody>
                    <a:bodyPr/>
                    <a:lstStyle/>
                    <a:p>
                      <a:pPr algn="ctr"/>
                      <a:endParaRPr lang="ro-RO" b="1" dirty="0">
                        <a:solidFill>
                          <a:srgbClr val="002060"/>
                        </a:solidFill>
                      </a:endParaRPr>
                    </a:p>
                    <a:p>
                      <a:pPr algn="ctr"/>
                      <a:r>
                        <a:rPr lang="ro-RO" b="1" dirty="0" err="1">
                          <a:solidFill>
                            <a:srgbClr val="002060"/>
                          </a:solidFill>
                        </a:rPr>
                        <a:t>Prof.Manuela</a:t>
                      </a:r>
                      <a:r>
                        <a:rPr lang="ro-RO" b="1" dirty="0">
                          <a:solidFill>
                            <a:srgbClr val="002060"/>
                          </a:solidFill>
                        </a:rPr>
                        <a:t> </a:t>
                      </a:r>
                      <a:r>
                        <a:rPr lang="ro-RO" b="1" dirty="0" err="1">
                          <a:solidFill>
                            <a:srgbClr val="002060"/>
                          </a:solidFill>
                        </a:rPr>
                        <a:t>Bangu</a:t>
                      </a:r>
                      <a:endParaRPr lang="ro-RO" b="1" dirty="0">
                        <a:solidFill>
                          <a:srgbClr val="002060"/>
                        </a:solidFill>
                      </a:endParaRPr>
                    </a:p>
                    <a:p>
                      <a:pPr algn="ctr"/>
                      <a:r>
                        <a:rPr lang="ro-RO" b="1" dirty="0">
                          <a:solidFill>
                            <a:srgbClr val="002060"/>
                          </a:solidFill>
                        </a:rPr>
                        <a:t>4 înscriși</a:t>
                      </a:r>
                    </a:p>
                  </a:txBody>
                  <a:tcPr>
                    <a:cell3D prstMaterial="dkEdge">
                      <a:bevel/>
                      <a:lightRig rig="flood" dir="t"/>
                    </a:cell3D>
                  </a:tcPr>
                </a:tc>
                <a:tc>
                  <a:txBody>
                    <a:bodyPr/>
                    <a:lstStyle/>
                    <a:p>
                      <a:pPr algn="ctr"/>
                      <a:endParaRPr lang="ro-RO" sz="2800" b="1" dirty="0">
                        <a:solidFill>
                          <a:srgbClr val="002060"/>
                        </a:solidFill>
                      </a:endParaRPr>
                    </a:p>
                    <a:p>
                      <a:pPr algn="ctr"/>
                      <a:r>
                        <a:rPr lang="ro-RO" sz="2800" b="1" dirty="0">
                          <a:solidFill>
                            <a:srgbClr val="002060"/>
                          </a:solidFill>
                        </a:rPr>
                        <a:t>2</a:t>
                      </a:r>
                    </a:p>
                  </a:txBody>
                  <a:tcPr>
                    <a:cell3D prstMaterial="dkEdge">
                      <a:bevel/>
                      <a:lightRig rig="flood" dir="t"/>
                    </a:cell3D>
                  </a:tcPr>
                </a:tc>
                <a:tc>
                  <a:txBody>
                    <a:bodyPr/>
                    <a:lstStyle/>
                    <a:p>
                      <a:pPr algn="ctr"/>
                      <a:endParaRPr lang="ro-RO" sz="2800" b="1" dirty="0">
                        <a:solidFill>
                          <a:srgbClr val="002060"/>
                        </a:solidFill>
                      </a:endParaRPr>
                    </a:p>
                    <a:p>
                      <a:pPr algn="ctr"/>
                      <a:r>
                        <a:rPr lang="ro-RO" sz="2800" b="1" dirty="0">
                          <a:solidFill>
                            <a:srgbClr val="002060"/>
                          </a:solidFill>
                        </a:rPr>
                        <a:t>-</a:t>
                      </a:r>
                    </a:p>
                  </a:txBody>
                  <a:tcPr>
                    <a:cell3D prstMaterial="dkEdge">
                      <a:bevel/>
                      <a:lightRig rig="flood" dir="t"/>
                    </a:cell3D>
                  </a:tcPr>
                </a:tc>
                <a:tc>
                  <a:txBody>
                    <a:bodyPr/>
                    <a:lstStyle/>
                    <a:p>
                      <a:pPr algn="ctr"/>
                      <a:endParaRPr lang="ro-RO" sz="2800" b="1" dirty="0">
                        <a:solidFill>
                          <a:srgbClr val="002060"/>
                        </a:solidFill>
                      </a:endParaRPr>
                    </a:p>
                    <a:p>
                      <a:pPr algn="ctr"/>
                      <a:r>
                        <a:rPr lang="ro-RO" sz="2800" b="1" dirty="0">
                          <a:solidFill>
                            <a:srgbClr val="002060"/>
                          </a:solidFill>
                        </a:rPr>
                        <a:t>1</a:t>
                      </a:r>
                    </a:p>
                  </a:txBody>
                  <a:tcPr>
                    <a:cell3D prstMaterial="dkEdge">
                      <a:bevel/>
                      <a:lightRig rig="flood" dir="t"/>
                    </a:cell3D>
                  </a:tcPr>
                </a:tc>
                <a:tc>
                  <a:txBody>
                    <a:bodyPr/>
                    <a:lstStyle/>
                    <a:p>
                      <a:pPr algn="ctr"/>
                      <a:endParaRPr lang="ro-RO" sz="2800" b="1" dirty="0">
                        <a:solidFill>
                          <a:srgbClr val="002060"/>
                        </a:solidFill>
                      </a:endParaRPr>
                    </a:p>
                    <a:p>
                      <a:pPr algn="ctr"/>
                      <a:r>
                        <a:rPr lang="ro-RO" sz="2800" b="1" dirty="0">
                          <a:solidFill>
                            <a:srgbClr val="002060"/>
                          </a:solidFill>
                        </a:rPr>
                        <a:t>-</a:t>
                      </a:r>
                    </a:p>
                  </a:txBody>
                  <a:tcPr>
                    <a:cell3D prstMaterial="dkEdge">
                      <a:bevel/>
                      <a:lightRig rig="flood" dir="t"/>
                    </a:cell3D>
                  </a:tcPr>
                </a:tc>
                <a:tc>
                  <a:txBody>
                    <a:bodyPr/>
                    <a:lstStyle/>
                    <a:p>
                      <a:pPr algn="ctr"/>
                      <a:endParaRPr lang="ro-RO" sz="2800" b="1" dirty="0">
                        <a:solidFill>
                          <a:srgbClr val="002060"/>
                        </a:solidFill>
                      </a:endParaRPr>
                    </a:p>
                    <a:p>
                      <a:pPr algn="ctr"/>
                      <a:r>
                        <a:rPr lang="ro-RO" sz="2800" b="1" dirty="0">
                          <a:solidFill>
                            <a:srgbClr val="002060"/>
                          </a:solidFill>
                        </a:rPr>
                        <a:t>-</a:t>
                      </a:r>
                    </a:p>
                  </a:txBody>
                  <a:tcPr>
                    <a:cell3D prstMaterial="dkEdge">
                      <a:bevel/>
                      <a:lightRig rig="flood" dir="t"/>
                    </a:cell3D>
                  </a:tcPr>
                </a:tc>
                <a:tc>
                  <a:txBody>
                    <a:bodyPr/>
                    <a:lstStyle/>
                    <a:p>
                      <a:pPr algn="ctr"/>
                      <a:endParaRPr lang="ro-RO" sz="2800" b="1" dirty="0">
                        <a:solidFill>
                          <a:srgbClr val="002060"/>
                        </a:solidFill>
                      </a:endParaRPr>
                    </a:p>
                    <a:p>
                      <a:pPr algn="ctr"/>
                      <a:r>
                        <a:rPr lang="ro-RO" sz="2800" b="1" dirty="0">
                          <a:solidFill>
                            <a:srgbClr val="002060"/>
                          </a:solidFill>
                        </a:rPr>
                        <a:t>1</a:t>
                      </a:r>
                    </a:p>
                  </a:txBody>
                  <a:tcPr>
                    <a:cell3D prstMaterial="dkEdge">
                      <a:bevel/>
                      <a:lightRig rig="flood" dir="t"/>
                    </a:cell3D>
                  </a:tcPr>
                </a:tc>
                <a:extLst>
                  <a:ext uri="{0D108BD9-81ED-4DB2-BD59-A6C34878D82A}">
                    <a16:rowId xmlns:a16="http://schemas.microsoft.com/office/drawing/2014/main" val="4138404267"/>
                  </a:ext>
                </a:extLst>
              </a:tr>
            </a:tbl>
          </a:graphicData>
        </a:graphic>
      </p:graphicFrame>
    </p:spTree>
    <p:extLst>
      <p:ext uri="{BB962C8B-B14F-4D97-AF65-F5344CB8AC3E}">
        <p14:creationId xmlns:p14="http://schemas.microsoft.com/office/powerpoint/2010/main" val="529549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ă 5">
            <a:extLst>
              <a:ext uri="{FF2B5EF4-FFF2-40B4-BE49-F238E27FC236}">
                <a16:creationId xmlns:a16="http://schemas.microsoft.com/office/drawing/2014/main" id="{225045DF-DA69-4B5D-8BA6-C35A228F3CC1}"/>
              </a:ext>
            </a:extLst>
          </p:cNvPr>
          <p:cNvGraphicFramePr>
            <a:graphicFrameLocks/>
          </p:cNvGraphicFramePr>
          <p:nvPr>
            <p:extLst>
              <p:ext uri="{D42A27DB-BD31-4B8C-83A1-F6EECF244321}">
                <p14:modId xmlns:p14="http://schemas.microsoft.com/office/powerpoint/2010/main" val="2611390170"/>
              </p:ext>
            </p:extLst>
          </p:nvPr>
        </p:nvGraphicFramePr>
        <p:xfrm>
          <a:off x="1259840" y="629920"/>
          <a:ext cx="10850880" cy="60147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486984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ă 2">
            <a:extLst>
              <a:ext uri="{FF2B5EF4-FFF2-40B4-BE49-F238E27FC236}">
                <a16:creationId xmlns:a16="http://schemas.microsoft.com/office/drawing/2014/main" id="{061D70F7-475E-48BA-8E14-D10522A46CB5}"/>
              </a:ext>
            </a:extLst>
          </p:cNvPr>
          <p:cNvGraphicFramePr>
            <a:graphicFrameLocks/>
          </p:cNvGraphicFramePr>
          <p:nvPr>
            <p:extLst>
              <p:ext uri="{D42A27DB-BD31-4B8C-83A1-F6EECF244321}">
                <p14:modId xmlns:p14="http://schemas.microsoft.com/office/powerpoint/2010/main" val="965806466"/>
              </p:ext>
            </p:extLst>
          </p:nvPr>
        </p:nvGraphicFramePr>
        <p:xfrm>
          <a:off x="1633052" y="220579"/>
          <a:ext cx="8406063" cy="64168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989903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C3C90249-F418-4D0D-AFE7-D33FD53BC95E}"/>
              </a:ext>
            </a:extLst>
          </p:cNvPr>
          <p:cNvSpPr>
            <a:spLocks noGrp="1"/>
          </p:cNvSpPr>
          <p:nvPr>
            <p:ph type="title"/>
          </p:nvPr>
        </p:nvSpPr>
        <p:spPr>
          <a:xfrm>
            <a:off x="1892454" y="516809"/>
            <a:ext cx="8677436" cy="812804"/>
          </a:xfrm>
        </p:spPr>
        <p:txBody>
          <a:bodyPr/>
          <a:lstStyle/>
          <a:p>
            <a:pPr algn="ctr"/>
            <a:r>
              <a:rPr lang="ro-RO" b="1" dirty="0">
                <a:solidFill>
                  <a:srgbClr val="C00000"/>
                </a:solidFill>
                <a:latin typeface="Comic Sans MS" panose="030F0702030302020204" pitchFamily="66" charset="0"/>
              </a:rPr>
              <a:t>BACALAUREAT - 2021</a:t>
            </a:r>
            <a:endParaRPr lang="ro-RO" dirty="0"/>
          </a:p>
        </p:txBody>
      </p:sp>
      <p:sp>
        <p:nvSpPr>
          <p:cNvPr id="3" name="Substituent conținut 2">
            <a:extLst>
              <a:ext uri="{FF2B5EF4-FFF2-40B4-BE49-F238E27FC236}">
                <a16:creationId xmlns:a16="http://schemas.microsoft.com/office/drawing/2014/main" id="{E8015E74-F7BF-43DA-BC3B-EA967FA4FE17}"/>
              </a:ext>
            </a:extLst>
          </p:cNvPr>
          <p:cNvSpPr>
            <a:spLocks noGrp="1"/>
          </p:cNvSpPr>
          <p:nvPr>
            <p:ph idx="1"/>
          </p:nvPr>
        </p:nvSpPr>
        <p:spPr>
          <a:xfrm>
            <a:off x="1892454" y="1721738"/>
            <a:ext cx="8677437" cy="4213051"/>
          </a:xfrm>
        </p:spPr>
        <p:txBody>
          <a:bodyPr/>
          <a:lstStyle/>
          <a:p>
            <a:pPr algn="ctr"/>
            <a:r>
              <a:rPr lang="ro-RO" sz="3200" b="1" i="1" dirty="0">
                <a:solidFill>
                  <a:srgbClr val="C00000"/>
                </a:solidFill>
                <a:latin typeface="Berlin Sans FB Demi" panose="020E0802020502020306" pitchFamily="34" charset="0"/>
              </a:rPr>
              <a:t>36 - de elevi prezenți</a:t>
            </a:r>
          </a:p>
          <a:p>
            <a:pPr algn="ctr"/>
            <a:r>
              <a:rPr lang="ro-RO" sz="3200" b="1" i="1" dirty="0">
                <a:solidFill>
                  <a:srgbClr val="C00000"/>
                </a:solidFill>
                <a:latin typeface="Berlin Sans FB Demi" panose="020E0802020502020306" pitchFamily="34" charset="0"/>
              </a:rPr>
              <a:t>22 de elevi promovați</a:t>
            </a:r>
          </a:p>
          <a:p>
            <a:pPr marL="0" indent="0" algn="ctr">
              <a:buNone/>
            </a:pPr>
            <a:r>
              <a:rPr lang="ro-RO" sz="3200" b="1" i="1" dirty="0">
                <a:solidFill>
                  <a:srgbClr val="C00000"/>
                </a:solidFill>
                <a:latin typeface="Berlin Sans FB Demi" panose="020E0802020502020306" pitchFamily="34" charset="0"/>
              </a:rPr>
              <a:t>PROCENT DE PROMOVARE</a:t>
            </a:r>
          </a:p>
          <a:p>
            <a:pPr marL="0" indent="0" algn="ctr">
              <a:buNone/>
            </a:pPr>
            <a:r>
              <a:rPr lang="ro-RO" sz="3200" b="1" i="1" dirty="0">
                <a:solidFill>
                  <a:srgbClr val="C00000"/>
                </a:solidFill>
                <a:latin typeface="Berlin Sans FB Demi" panose="020E0802020502020306" pitchFamily="34" charset="0"/>
              </a:rPr>
              <a:t>61,11% </a:t>
            </a:r>
          </a:p>
          <a:p>
            <a:pPr marL="0" indent="0" algn="ctr">
              <a:buNone/>
            </a:pPr>
            <a:r>
              <a:rPr lang="ro-RO" sz="3200" b="1" i="1" dirty="0">
                <a:solidFill>
                  <a:srgbClr val="C00000"/>
                </a:solidFill>
                <a:latin typeface="Berlin Sans FB Demi" panose="020E0802020502020306" pitchFamily="34" charset="0"/>
              </a:rPr>
              <a:t>- procentul național 67,80% -  după contestații</a:t>
            </a:r>
            <a:endParaRPr lang="en-US" sz="3200" b="1" i="1" dirty="0">
              <a:solidFill>
                <a:srgbClr val="C00000"/>
              </a:solidFill>
              <a:latin typeface="Berlin Sans FB Demi" panose="020E0802020502020306" pitchFamily="34" charset="0"/>
            </a:endParaRPr>
          </a:p>
          <a:p>
            <a:endParaRPr lang="ro-RO" dirty="0"/>
          </a:p>
        </p:txBody>
      </p:sp>
    </p:spTree>
    <p:extLst>
      <p:ext uri="{BB962C8B-B14F-4D97-AF65-F5344CB8AC3E}">
        <p14:creationId xmlns:p14="http://schemas.microsoft.com/office/powerpoint/2010/main" val="29787802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C4BFD-83AC-438D-826E-012A6BD2D005}"/>
              </a:ext>
            </a:extLst>
          </p:cNvPr>
          <p:cNvSpPr>
            <a:spLocks noGrp="1"/>
          </p:cNvSpPr>
          <p:nvPr>
            <p:ph type="title"/>
          </p:nvPr>
        </p:nvSpPr>
        <p:spPr>
          <a:xfrm>
            <a:off x="2360644" y="145143"/>
            <a:ext cx="8192278" cy="687572"/>
          </a:xfrm>
        </p:spPr>
        <p:txBody>
          <a:bodyPr>
            <a:normAutofit fontScale="90000"/>
          </a:bodyPr>
          <a:lstStyle/>
          <a:p>
            <a:pPr algn="ctr"/>
            <a:br>
              <a:rPr lang="ro-RO" sz="2400" b="1" dirty="0">
                <a:solidFill>
                  <a:srgbClr val="C00000"/>
                </a:solidFill>
                <a:latin typeface="Comic Sans MS" panose="030F0702030302020204" pitchFamily="66" charset="0"/>
              </a:rPr>
            </a:br>
            <a:r>
              <a:rPr lang="ro-RO" sz="2400" b="1" dirty="0">
                <a:solidFill>
                  <a:srgbClr val="C00000"/>
                </a:solidFill>
                <a:latin typeface="Comic Sans MS" panose="030F0702030302020204" pitchFamily="66" charset="0"/>
              </a:rPr>
              <a:t>ACTIVITATEA EDUCATIVĂ</a:t>
            </a:r>
            <a:br>
              <a:rPr lang="ro-RO" sz="2400" dirty="0">
                <a:solidFill>
                  <a:srgbClr val="C00000"/>
                </a:solidFill>
              </a:rPr>
            </a:br>
            <a:endParaRPr lang="en-US" sz="2400" dirty="0">
              <a:solidFill>
                <a:srgbClr val="C00000"/>
              </a:solidFill>
            </a:endParaRPr>
          </a:p>
        </p:txBody>
      </p:sp>
      <p:pic>
        <p:nvPicPr>
          <p:cNvPr id="5" name="Content Placeholder 4">
            <a:extLst>
              <a:ext uri="{FF2B5EF4-FFF2-40B4-BE49-F238E27FC236}">
                <a16:creationId xmlns:a16="http://schemas.microsoft.com/office/drawing/2014/main" id="{DB7C9FC2-C2E9-4104-8910-30490B8127C5}"/>
              </a:ext>
            </a:extLst>
          </p:cNvPr>
          <p:cNvPicPr>
            <a:picLocks noGrp="1" noChangeAspect="1"/>
          </p:cNvPicPr>
          <p:nvPr>
            <p:ph idx="1"/>
          </p:nvPr>
        </p:nvPicPr>
        <p:blipFill>
          <a:blip r:embed="rId2"/>
          <a:stretch>
            <a:fillRect/>
          </a:stretch>
        </p:blipFill>
        <p:spPr>
          <a:xfrm>
            <a:off x="4065423" y="2129624"/>
            <a:ext cx="5175249" cy="3881437"/>
          </a:xfrm>
          <a:prstGeom prst="rect">
            <a:avLst/>
          </a:prstGeom>
        </p:spPr>
      </p:pic>
      <p:pic>
        <p:nvPicPr>
          <p:cNvPr id="7" name="Picture 6">
            <a:extLst>
              <a:ext uri="{FF2B5EF4-FFF2-40B4-BE49-F238E27FC236}">
                <a16:creationId xmlns:a16="http://schemas.microsoft.com/office/drawing/2014/main" id="{6AD77660-B925-415F-A84C-50256D383B67}"/>
              </a:ext>
            </a:extLst>
          </p:cNvPr>
          <p:cNvPicPr>
            <a:picLocks noChangeAspect="1"/>
          </p:cNvPicPr>
          <p:nvPr/>
        </p:nvPicPr>
        <p:blipFill>
          <a:blip r:embed="rId3"/>
          <a:stretch>
            <a:fillRect/>
          </a:stretch>
        </p:blipFill>
        <p:spPr>
          <a:xfrm>
            <a:off x="1680000" y="3846786"/>
            <a:ext cx="4034175" cy="2866071"/>
          </a:xfrm>
          <a:prstGeom prst="rect">
            <a:avLst/>
          </a:prstGeom>
        </p:spPr>
      </p:pic>
      <p:pic>
        <p:nvPicPr>
          <p:cNvPr id="8" name="Picture 7">
            <a:extLst>
              <a:ext uri="{FF2B5EF4-FFF2-40B4-BE49-F238E27FC236}">
                <a16:creationId xmlns:a16="http://schemas.microsoft.com/office/drawing/2014/main" id="{0E0F7623-59C9-43F2-A8A2-F14D0E88287A}"/>
              </a:ext>
            </a:extLst>
          </p:cNvPr>
          <p:cNvPicPr>
            <a:picLocks noChangeAspect="1"/>
          </p:cNvPicPr>
          <p:nvPr/>
        </p:nvPicPr>
        <p:blipFill>
          <a:blip r:embed="rId4"/>
          <a:stretch>
            <a:fillRect/>
          </a:stretch>
        </p:blipFill>
        <p:spPr>
          <a:xfrm>
            <a:off x="8026316" y="1247476"/>
            <a:ext cx="4188579" cy="2869325"/>
          </a:xfrm>
          <a:prstGeom prst="rect">
            <a:avLst/>
          </a:prstGeom>
        </p:spPr>
      </p:pic>
    </p:spTree>
    <p:extLst>
      <p:ext uri="{BB962C8B-B14F-4D97-AF65-F5344CB8AC3E}">
        <p14:creationId xmlns:p14="http://schemas.microsoft.com/office/powerpoint/2010/main" val="37479988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C4BFD-83AC-438D-826E-012A6BD2D005}"/>
              </a:ext>
            </a:extLst>
          </p:cNvPr>
          <p:cNvSpPr>
            <a:spLocks noGrp="1"/>
          </p:cNvSpPr>
          <p:nvPr>
            <p:ph type="title"/>
          </p:nvPr>
        </p:nvSpPr>
        <p:spPr>
          <a:xfrm>
            <a:off x="3760236" y="289249"/>
            <a:ext cx="5644393" cy="543466"/>
          </a:xfrm>
        </p:spPr>
        <p:txBody>
          <a:bodyPr>
            <a:normAutofit/>
          </a:bodyPr>
          <a:lstStyle/>
          <a:p>
            <a:pPr algn="ctr"/>
            <a:r>
              <a:rPr lang="ro-RO" sz="2400" dirty="0">
                <a:solidFill>
                  <a:srgbClr val="C00000"/>
                </a:solidFill>
              </a:rPr>
              <a:t>ȘCOALA – O FEREASTRĂ DESCHISĂ</a:t>
            </a:r>
            <a:endParaRPr lang="en-US" sz="2400" dirty="0">
              <a:solidFill>
                <a:srgbClr val="C00000"/>
              </a:solidFill>
            </a:endParaRPr>
          </a:p>
        </p:txBody>
      </p:sp>
      <p:pic>
        <p:nvPicPr>
          <p:cNvPr id="3" name="Content Placeholder 2">
            <a:extLst>
              <a:ext uri="{FF2B5EF4-FFF2-40B4-BE49-F238E27FC236}">
                <a16:creationId xmlns:a16="http://schemas.microsoft.com/office/drawing/2014/main" id="{74260679-B3C5-4465-9E62-DC9531971702}"/>
              </a:ext>
            </a:extLst>
          </p:cNvPr>
          <p:cNvPicPr>
            <a:picLocks noGrp="1" noChangeAspect="1"/>
          </p:cNvPicPr>
          <p:nvPr>
            <p:ph idx="1"/>
          </p:nvPr>
        </p:nvPicPr>
        <p:blipFill>
          <a:blip r:embed="rId2"/>
          <a:stretch>
            <a:fillRect/>
          </a:stretch>
        </p:blipFill>
        <p:spPr>
          <a:xfrm>
            <a:off x="1816112" y="945000"/>
            <a:ext cx="3312000" cy="2484000"/>
          </a:xfrm>
          <a:prstGeom prst="rect">
            <a:avLst/>
          </a:prstGeom>
        </p:spPr>
      </p:pic>
      <p:pic>
        <p:nvPicPr>
          <p:cNvPr id="5" name="Picture 4">
            <a:extLst>
              <a:ext uri="{FF2B5EF4-FFF2-40B4-BE49-F238E27FC236}">
                <a16:creationId xmlns:a16="http://schemas.microsoft.com/office/drawing/2014/main" id="{ED007DBF-27AF-4EDE-B671-C6767019C1B7}"/>
              </a:ext>
            </a:extLst>
          </p:cNvPr>
          <p:cNvPicPr>
            <a:picLocks noChangeAspect="1"/>
          </p:cNvPicPr>
          <p:nvPr/>
        </p:nvPicPr>
        <p:blipFill>
          <a:blip r:embed="rId3"/>
          <a:stretch>
            <a:fillRect/>
          </a:stretch>
        </p:blipFill>
        <p:spPr>
          <a:xfrm>
            <a:off x="3489434" y="3701129"/>
            <a:ext cx="3499945" cy="2676312"/>
          </a:xfrm>
          <a:prstGeom prst="rect">
            <a:avLst/>
          </a:prstGeom>
        </p:spPr>
      </p:pic>
      <p:pic>
        <p:nvPicPr>
          <p:cNvPr id="6" name="Picture 5">
            <a:extLst>
              <a:ext uri="{FF2B5EF4-FFF2-40B4-BE49-F238E27FC236}">
                <a16:creationId xmlns:a16="http://schemas.microsoft.com/office/drawing/2014/main" id="{DC980DD9-56AD-46BC-8021-156B71F96BAD}"/>
              </a:ext>
            </a:extLst>
          </p:cNvPr>
          <p:cNvPicPr>
            <a:picLocks noChangeAspect="1"/>
          </p:cNvPicPr>
          <p:nvPr/>
        </p:nvPicPr>
        <p:blipFill>
          <a:blip r:embed="rId4"/>
          <a:stretch>
            <a:fillRect/>
          </a:stretch>
        </p:blipFill>
        <p:spPr>
          <a:xfrm>
            <a:off x="5710841" y="1289129"/>
            <a:ext cx="3216000" cy="2412000"/>
          </a:xfrm>
          <a:prstGeom prst="rect">
            <a:avLst/>
          </a:prstGeom>
        </p:spPr>
      </p:pic>
      <p:pic>
        <p:nvPicPr>
          <p:cNvPr id="7" name="Picture 6">
            <a:extLst>
              <a:ext uri="{FF2B5EF4-FFF2-40B4-BE49-F238E27FC236}">
                <a16:creationId xmlns:a16="http://schemas.microsoft.com/office/drawing/2014/main" id="{EB30D7BC-976C-47C9-AB45-3BE5C0D18C22}"/>
              </a:ext>
            </a:extLst>
          </p:cNvPr>
          <p:cNvPicPr>
            <a:picLocks noChangeAspect="1"/>
          </p:cNvPicPr>
          <p:nvPr/>
        </p:nvPicPr>
        <p:blipFill>
          <a:blip r:embed="rId5"/>
          <a:stretch>
            <a:fillRect/>
          </a:stretch>
        </p:blipFill>
        <p:spPr>
          <a:xfrm>
            <a:off x="8318520" y="2495129"/>
            <a:ext cx="3700739" cy="2833616"/>
          </a:xfrm>
          <a:prstGeom prst="rect">
            <a:avLst/>
          </a:prstGeom>
        </p:spPr>
      </p:pic>
    </p:spTree>
    <p:extLst>
      <p:ext uri="{BB962C8B-B14F-4D97-AF65-F5344CB8AC3E}">
        <p14:creationId xmlns:p14="http://schemas.microsoft.com/office/powerpoint/2010/main" val="36874754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8466E-BB7B-4F16-A719-026109768331}"/>
              </a:ext>
            </a:extLst>
          </p:cNvPr>
          <p:cNvSpPr>
            <a:spLocks noGrp="1"/>
          </p:cNvSpPr>
          <p:nvPr>
            <p:ph type="title"/>
          </p:nvPr>
        </p:nvSpPr>
        <p:spPr>
          <a:xfrm>
            <a:off x="2332653" y="289249"/>
            <a:ext cx="8001444" cy="504722"/>
          </a:xfrm>
        </p:spPr>
        <p:txBody>
          <a:bodyPr>
            <a:normAutofit/>
          </a:bodyPr>
          <a:lstStyle/>
          <a:p>
            <a:pPr algn="ctr"/>
            <a:r>
              <a:rPr lang="ro-RO" sz="2400" dirty="0">
                <a:solidFill>
                  <a:srgbClr val="C00000"/>
                </a:solidFill>
              </a:rPr>
              <a:t>ȘCOALA – O FEREASTRĂ DESCHISĂ</a:t>
            </a:r>
            <a:endParaRPr lang="en-US" sz="2400" b="1" dirty="0">
              <a:solidFill>
                <a:srgbClr val="C00000"/>
              </a:solidFill>
              <a:latin typeface="Comic Sans MS" panose="030F0702030302020204" pitchFamily="66" charset="0"/>
            </a:endParaRPr>
          </a:p>
        </p:txBody>
      </p:sp>
      <p:sp>
        <p:nvSpPr>
          <p:cNvPr id="6" name="Content Placeholder 5">
            <a:extLst>
              <a:ext uri="{FF2B5EF4-FFF2-40B4-BE49-F238E27FC236}">
                <a16:creationId xmlns:a16="http://schemas.microsoft.com/office/drawing/2014/main" id="{DA08173D-A72A-483F-B94F-8B5120B1B359}"/>
              </a:ext>
            </a:extLst>
          </p:cNvPr>
          <p:cNvSpPr>
            <a:spLocks noGrp="1"/>
          </p:cNvSpPr>
          <p:nvPr>
            <p:ph idx="1"/>
          </p:nvPr>
        </p:nvSpPr>
        <p:spPr>
          <a:xfrm>
            <a:off x="1185334" y="2693282"/>
            <a:ext cx="3084267" cy="1732243"/>
          </a:xfrm>
        </p:spPr>
        <p:txBody>
          <a:bodyPr>
            <a:normAutofit/>
          </a:bodyPr>
          <a:lstStyle/>
          <a:p>
            <a:pPr algn="just" fontAlgn="base"/>
            <a:endParaRPr lang="ro-RO" dirty="0"/>
          </a:p>
          <a:p>
            <a:pPr algn="just" fontAlgn="base"/>
            <a:endParaRPr lang="en-US" dirty="0"/>
          </a:p>
          <a:p>
            <a:pPr lvl="0"/>
            <a:endParaRPr lang="en-US" dirty="0"/>
          </a:p>
          <a:p>
            <a:pPr lvl="0"/>
            <a:endParaRPr lang="en-US" dirty="0"/>
          </a:p>
          <a:p>
            <a:pPr lvl="0" fontAlgn="base"/>
            <a:endParaRPr lang="en-US" dirty="0"/>
          </a:p>
          <a:p>
            <a:endParaRPr lang="ro-RO" dirty="0"/>
          </a:p>
          <a:p>
            <a:endParaRPr lang="ro-RO" dirty="0"/>
          </a:p>
          <a:p>
            <a:endParaRPr lang="en-US" dirty="0"/>
          </a:p>
        </p:txBody>
      </p:sp>
      <p:pic>
        <p:nvPicPr>
          <p:cNvPr id="3" name="Picture 2">
            <a:extLst>
              <a:ext uri="{FF2B5EF4-FFF2-40B4-BE49-F238E27FC236}">
                <a16:creationId xmlns:a16="http://schemas.microsoft.com/office/drawing/2014/main" id="{9BCC7BE2-C198-4FFB-97DB-31A25C35CAFA}"/>
              </a:ext>
            </a:extLst>
          </p:cNvPr>
          <p:cNvPicPr>
            <a:picLocks noChangeAspect="1"/>
          </p:cNvPicPr>
          <p:nvPr/>
        </p:nvPicPr>
        <p:blipFill>
          <a:blip r:embed="rId3"/>
          <a:stretch>
            <a:fillRect/>
          </a:stretch>
        </p:blipFill>
        <p:spPr>
          <a:xfrm>
            <a:off x="3608193" y="1165403"/>
            <a:ext cx="6384000" cy="4788000"/>
          </a:xfrm>
          <a:prstGeom prst="rect">
            <a:avLst/>
          </a:prstGeom>
        </p:spPr>
      </p:pic>
    </p:spTree>
    <p:extLst>
      <p:ext uri="{BB962C8B-B14F-4D97-AF65-F5344CB8AC3E}">
        <p14:creationId xmlns:p14="http://schemas.microsoft.com/office/powerpoint/2010/main" val="4085434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8466E-BB7B-4F16-A719-026109768331}"/>
              </a:ext>
            </a:extLst>
          </p:cNvPr>
          <p:cNvSpPr>
            <a:spLocks noGrp="1"/>
          </p:cNvSpPr>
          <p:nvPr>
            <p:ph type="title"/>
          </p:nvPr>
        </p:nvSpPr>
        <p:spPr>
          <a:xfrm>
            <a:off x="2929812" y="173083"/>
            <a:ext cx="7324531" cy="554438"/>
          </a:xfrm>
        </p:spPr>
        <p:txBody>
          <a:bodyPr>
            <a:normAutofit fontScale="90000"/>
          </a:bodyPr>
          <a:lstStyle/>
          <a:p>
            <a:pPr algn="ctr"/>
            <a:r>
              <a:rPr lang="ro-RO" b="1" dirty="0">
                <a:solidFill>
                  <a:srgbClr val="C00000"/>
                </a:solidFill>
                <a:latin typeface="Comic Sans MS" panose="030F0702030302020204" pitchFamily="66" charset="0"/>
              </a:rPr>
              <a:t>ACTIVITATEA EDUCATIVĂ</a:t>
            </a:r>
            <a:endParaRPr lang="en-US" b="1" dirty="0">
              <a:solidFill>
                <a:srgbClr val="C00000"/>
              </a:solidFill>
              <a:latin typeface="Comic Sans MS" panose="030F0702030302020204" pitchFamily="66" charset="0"/>
            </a:endParaRPr>
          </a:p>
        </p:txBody>
      </p:sp>
      <p:sp>
        <p:nvSpPr>
          <p:cNvPr id="6" name="Content Placeholder 5">
            <a:extLst>
              <a:ext uri="{FF2B5EF4-FFF2-40B4-BE49-F238E27FC236}">
                <a16:creationId xmlns:a16="http://schemas.microsoft.com/office/drawing/2014/main" id="{DA08173D-A72A-483F-B94F-8B5120B1B359}"/>
              </a:ext>
            </a:extLst>
          </p:cNvPr>
          <p:cNvSpPr>
            <a:spLocks noGrp="1"/>
          </p:cNvSpPr>
          <p:nvPr>
            <p:ph idx="1"/>
          </p:nvPr>
        </p:nvSpPr>
        <p:spPr>
          <a:xfrm>
            <a:off x="1185334" y="2693282"/>
            <a:ext cx="3084267" cy="1732243"/>
          </a:xfrm>
        </p:spPr>
        <p:txBody>
          <a:bodyPr>
            <a:normAutofit/>
          </a:bodyPr>
          <a:lstStyle/>
          <a:p>
            <a:pPr algn="just" fontAlgn="base"/>
            <a:endParaRPr lang="ro-RO" dirty="0"/>
          </a:p>
          <a:p>
            <a:pPr algn="just" fontAlgn="base"/>
            <a:endParaRPr lang="en-US" dirty="0"/>
          </a:p>
          <a:p>
            <a:pPr lvl="0"/>
            <a:endParaRPr lang="en-US" dirty="0"/>
          </a:p>
          <a:p>
            <a:pPr lvl="0"/>
            <a:endParaRPr lang="en-US" dirty="0"/>
          </a:p>
          <a:p>
            <a:pPr lvl="0" fontAlgn="base"/>
            <a:endParaRPr lang="en-US" dirty="0"/>
          </a:p>
          <a:p>
            <a:endParaRPr lang="ro-RO" dirty="0"/>
          </a:p>
          <a:p>
            <a:endParaRPr lang="ro-RO" dirty="0"/>
          </a:p>
          <a:p>
            <a:endParaRPr lang="en-US" dirty="0"/>
          </a:p>
        </p:txBody>
      </p:sp>
      <p:pic>
        <p:nvPicPr>
          <p:cNvPr id="4" name="Picture 3">
            <a:extLst>
              <a:ext uri="{FF2B5EF4-FFF2-40B4-BE49-F238E27FC236}">
                <a16:creationId xmlns:a16="http://schemas.microsoft.com/office/drawing/2014/main" id="{E74E6B3B-07D4-4550-80C0-B7A9208AA4CB}"/>
              </a:ext>
            </a:extLst>
          </p:cNvPr>
          <p:cNvPicPr>
            <a:picLocks noChangeAspect="1"/>
          </p:cNvPicPr>
          <p:nvPr/>
        </p:nvPicPr>
        <p:blipFill>
          <a:blip r:embed="rId3"/>
          <a:stretch>
            <a:fillRect/>
          </a:stretch>
        </p:blipFill>
        <p:spPr>
          <a:xfrm>
            <a:off x="4393667" y="727520"/>
            <a:ext cx="3939733" cy="2513878"/>
          </a:xfrm>
          <a:prstGeom prst="rect">
            <a:avLst/>
          </a:prstGeom>
        </p:spPr>
      </p:pic>
      <p:pic>
        <p:nvPicPr>
          <p:cNvPr id="7" name="Picture 6">
            <a:extLst>
              <a:ext uri="{FF2B5EF4-FFF2-40B4-BE49-F238E27FC236}">
                <a16:creationId xmlns:a16="http://schemas.microsoft.com/office/drawing/2014/main" id="{3236B5B7-BD4B-4916-B587-1B084FE43AD0}"/>
              </a:ext>
            </a:extLst>
          </p:cNvPr>
          <p:cNvPicPr>
            <a:picLocks noChangeAspect="1"/>
          </p:cNvPicPr>
          <p:nvPr/>
        </p:nvPicPr>
        <p:blipFill>
          <a:blip r:embed="rId4"/>
          <a:stretch>
            <a:fillRect/>
          </a:stretch>
        </p:blipFill>
        <p:spPr>
          <a:xfrm>
            <a:off x="1212219" y="1257036"/>
            <a:ext cx="3744000" cy="2808000"/>
          </a:xfrm>
          <a:prstGeom prst="rect">
            <a:avLst/>
          </a:prstGeom>
        </p:spPr>
      </p:pic>
      <p:pic>
        <p:nvPicPr>
          <p:cNvPr id="9" name="Picture 8">
            <a:extLst>
              <a:ext uri="{FF2B5EF4-FFF2-40B4-BE49-F238E27FC236}">
                <a16:creationId xmlns:a16="http://schemas.microsoft.com/office/drawing/2014/main" id="{66FFA0FA-62D9-480D-A885-A74C157FE5D5}"/>
              </a:ext>
            </a:extLst>
          </p:cNvPr>
          <p:cNvPicPr>
            <a:picLocks noChangeAspect="1"/>
          </p:cNvPicPr>
          <p:nvPr/>
        </p:nvPicPr>
        <p:blipFill>
          <a:blip r:embed="rId5"/>
          <a:stretch>
            <a:fillRect/>
          </a:stretch>
        </p:blipFill>
        <p:spPr>
          <a:xfrm>
            <a:off x="7770851" y="1257035"/>
            <a:ext cx="3743998" cy="2807999"/>
          </a:xfrm>
          <a:prstGeom prst="rect">
            <a:avLst/>
          </a:prstGeom>
        </p:spPr>
      </p:pic>
      <p:pic>
        <p:nvPicPr>
          <p:cNvPr id="11" name="Picture 10">
            <a:extLst>
              <a:ext uri="{FF2B5EF4-FFF2-40B4-BE49-F238E27FC236}">
                <a16:creationId xmlns:a16="http://schemas.microsoft.com/office/drawing/2014/main" id="{2DC6E8AD-17C9-4064-A591-55794A8A2228}"/>
              </a:ext>
            </a:extLst>
          </p:cNvPr>
          <p:cNvPicPr>
            <a:picLocks noChangeAspect="1"/>
          </p:cNvPicPr>
          <p:nvPr/>
        </p:nvPicPr>
        <p:blipFill>
          <a:blip r:embed="rId6"/>
          <a:stretch>
            <a:fillRect/>
          </a:stretch>
        </p:blipFill>
        <p:spPr>
          <a:xfrm>
            <a:off x="9362777" y="4200918"/>
            <a:ext cx="2214139" cy="2412000"/>
          </a:xfrm>
          <a:prstGeom prst="rect">
            <a:avLst/>
          </a:prstGeom>
        </p:spPr>
      </p:pic>
      <p:pic>
        <p:nvPicPr>
          <p:cNvPr id="12" name="Picture 11">
            <a:extLst>
              <a:ext uri="{FF2B5EF4-FFF2-40B4-BE49-F238E27FC236}">
                <a16:creationId xmlns:a16="http://schemas.microsoft.com/office/drawing/2014/main" id="{7DFE213A-824E-43B1-8AAA-189CB2146C08}"/>
              </a:ext>
            </a:extLst>
          </p:cNvPr>
          <p:cNvPicPr>
            <a:picLocks noChangeAspect="1"/>
          </p:cNvPicPr>
          <p:nvPr/>
        </p:nvPicPr>
        <p:blipFill>
          <a:blip r:embed="rId7"/>
          <a:stretch>
            <a:fillRect/>
          </a:stretch>
        </p:blipFill>
        <p:spPr>
          <a:xfrm>
            <a:off x="1376855" y="4434056"/>
            <a:ext cx="3084267" cy="2367290"/>
          </a:xfrm>
          <a:prstGeom prst="rect">
            <a:avLst/>
          </a:prstGeom>
        </p:spPr>
      </p:pic>
      <p:pic>
        <p:nvPicPr>
          <p:cNvPr id="13" name="Picture 12">
            <a:extLst>
              <a:ext uri="{FF2B5EF4-FFF2-40B4-BE49-F238E27FC236}">
                <a16:creationId xmlns:a16="http://schemas.microsoft.com/office/drawing/2014/main" id="{653BC9C6-360C-456B-96BB-DEFD2A67C359}"/>
              </a:ext>
            </a:extLst>
          </p:cNvPr>
          <p:cNvPicPr>
            <a:picLocks noChangeAspect="1"/>
          </p:cNvPicPr>
          <p:nvPr/>
        </p:nvPicPr>
        <p:blipFill>
          <a:blip r:embed="rId8"/>
          <a:stretch>
            <a:fillRect/>
          </a:stretch>
        </p:blipFill>
        <p:spPr>
          <a:xfrm>
            <a:off x="4755535" y="4065034"/>
            <a:ext cx="3216000" cy="2412000"/>
          </a:xfrm>
          <a:prstGeom prst="rect">
            <a:avLst/>
          </a:prstGeom>
        </p:spPr>
      </p:pic>
    </p:spTree>
    <p:extLst>
      <p:ext uri="{BB962C8B-B14F-4D97-AF65-F5344CB8AC3E}">
        <p14:creationId xmlns:p14="http://schemas.microsoft.com/office/powerpoint/2010/main" val="3115142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8466E-BB7B-4F16-A719-026109768331}"/>
              </a:ext>
            </a:extLst>
          </p:cNvPr>
          <p:cNvSpPr>
            <a:spLocks noGrp="1"/>
          </p:cNvSpPr>
          <p:nvPr>
            <p:ph type="title"/>
          </p:nvPr>
        </p:nvSpPr>
        <p:spPr>
          <a:xfrm>
            <a:off x="2808514" y="173082"/>
            <a:ext cx="7525583" cy="545375"/>
          </a:xfrm>
        </p:spPr>
        <p:txBody>
          <a:bodyPr>
            <a:normAutofit fontScale="90000"/>
          </a:bodyPr>
          <a:lstStyle/>
          <a:p>
            <a:pPr algn="ctr"/>
            <a:r>
              <a:rPr lang="ro-RO" b="1" dirty="0">
                <a:solidFill>
                  <a:srgbClr val="C00000"/>
                </a:solidFill>
                <a:latin typeface="Comic Sans MS" panose="030F0702030302020204" pitchFamily="66" charset="0"/>
              </a:rPr>
              <a:t>ACTIVITATEA EDUCATIVĂ</a:t>
            </a:r>
            <a:endParaRPr lang="en-US" b="1" dirty="0">
              <a:solidFill>
                <a:srgbClr val="C00000"/>
              </a:solidFill>
              <a:latin typeface="Comic Sans MS" panose="030F0702030302020204" pitchFamily="66" charset="0"/>
            </a:endParaRPr>
          </a:p>
        </p:txBody>
      </p:sp>
      <p:sp>
        <p:nvSpPr>
          <p:cNvPr id="6" name="Content Placeholder 5">
            <a:extLst>
              <a:ext uri="{FF2B5EF4-FFF2-40B4-BE49-F238E27FC236}">
                <a16:creationId xmlns:a16="http://schemas.microsoft.com/office/drawing/2014/main" id="{DA08173D-A72A-483F-B94F-8B5120B1B359}"/>
              </a:ext>
            </a:extLst>
          </p:cNvPr>
          <p:cNvSpPr>
            <a:spLocks noGrp="1"/>
          </p:cNvSpPr>
          <p:nvPr>
            <p:ph idx="1"/>
          </p:nvPr>
        </p:nvSpPr>
        <p:spPr>
          <a:xfrm>
            <a:off x="1185334" y="2693282"/>
            <a:ext cx="3084267" cy="1732243"/>
          </a:xfrm>
        </p:spPr>
        <p:txBody>
          <a:bodyPr>
            <a:normAutofit/>
          </a:bodyPr>
          <a:lstStyle/>
          <a:p>
            <a:pPr algn="just" fontAlgn="base"/>
            <a:endParaRPr lang="ro-RO" dirty="0"/>
          </a:p>
          <a:p>
            <a:pPr algn="just" fontAlgn="base"/>
            <a:endParaRPr lang="en-US" dirty="0"/>
          </a:p>
          <a:p>
            <a:pPr lvl="0"/>
            <a:endParaRPr lang="en-US" dirty="0"/>
          </a:p>
          <a:p>
            <a:pPr lvl="0"/>
            <a:endParaRPr lang="en-US" dirty="0"/>
          </a:p>
          <a:p>
            <a:pPr lvl="0" fontAlgn="base"/>
            <a:endParaRPr lang="en-US" dirty="0"/>
          </a:p>
          <a:p>
            <a:endParaRPr lang="ro-RO" dirty="0"/>
          </a:p>
          <a:p>
            <a:endParaRPr lang="ro-RO" dirty="0"/>
          </a:p>
          <a:p>
            <a:endParaRPr lang="en-US" dirty="0"/>
          </a:p>
        </p:txBody>
      </p:sp>
      <p:pic>
        <p:nvPicPr>
          <p:cNvPr id="3" name="Picture 2">
            <a:extLst>
              <a:ext uri="{FF2B5EF4-FFF2-40B4-BE49-F238E27FC236}">
                <a16:creationId xmlns:a16="http://schemas.microsoft.com/office/drawing/2014/main" id="{5A8949E1-FD52-49BE-84D3-0E3DA12ED2D1}"/>
              </a:ext>
            </a:extLst>
          </p:cNvPr>
          <p:cNvPicPr>
            <a:picLocks noChangeAspect="1"/>
          </p:cNvPicPr>
          <p:nvPr/>
        </p:nvPicPr>
        <p:blipFill>
          <a:blip r:embed="rId3"/>
          <a:stretch>
            <a:fillRect/>
          </a:stretch>
        </p:blipFill>
        <p:spPr>
          <a:xfrm>
            <a:off x="3816000" y="793971"/>
            <a:ext cx="4560000" cy="3420000"/>
          </a:xfrm>
          <a:prstGeom prst="rect">
            <a:avLst/>
          </a:prstGeom>
        </p:spPr>
      </p:pic>
      <p:pic>
        <p:nvPicPr>
          <p:cNvPr id="4" name="Picture 3">
            <a:extLst>
              <a:ext uri="{FF2B5EF4-FFF2-40B4-BE49-F238E27FC236}">
                <a16:creationId xmlns:a16="http://schemas.microsoft.com/office/drawing/2014/main" id="{7C5F018C-D55B-48ED-9E89-4D56A0F12AD1}"/>
              </a:ext>
            </a:extLst>
          </p:cNvPr>
          <p:cNvPicPr>
            <a:picLocks noChangeAspect="1"/>
          </p:cNvPicPr>
          <p:nvPr/>
        </p:nvPicPr>
        <p:blipFill>
          <a:blip r:embed="rId4"/>
          <a:stretch>
            <a:fillRect/>
          </a:stretch>
        </p:blipFill>
        <p:spPr>
          <a:xfrm>
            <a:off x="358104" y="1399403"/>
            <a:ext cx="3240000" cy="4320000"/>
          </a:xfrm>
          <a:prstGeom prst="rect">
            <a:avLst/>
          </a:prstGeom>
        </p:spPr>
      </p:pic>
      <p:pic>
        <p:nvPicPr>
          <p:cNvPr id="5" name="Picture 4">
            <a:extLst>
              <a:ext uri="{FF2B5EF4-FFF2-40B4-BE49-F238E27FC236}">
                <a16:creationId xmlns:a16="http://schemas.microsoft.com/office/drawing/2014/main" id="{6D44E69E-6B14-4A31-8555-0F65FCA4CBA7}"/>
              </a:ext>
            </a:extLst>
          </p:cNvPr>
          <p:cNvPicPr>
            <a:picLocks noChangeAspect="1"/>
          </p:cNvPicPr>
          <p:nvPr/>
        </p:nvPicPr>
        <p:blipFill>
          <a:blip r:embed="rId5"/>
          <a:stretch>
            <a:fillRect/>
          </a:stretch>
        </p:blipFill>
        <p:spPr>
          <a:xfrm>
            <a:off x="8603500" y="1198230"/>
            <a:ext cx="3213000" cy="4284000"/>
          </a:xfrm>
          <a:prstGeom prst="rect">
            <a:avLst/>
          </a:prstGeom>
        </p:spPr>
      </p:pic>
      <p:pic>
        <p:nvPicPr>
          <p:cNvPr id="7" name="Picture 6">
            <a:extLst>
              <a:ext uri="{FF2B5EF4-FFF2-40B4-BE49-F238E27FC236}">
                <a16:creationId xmlns:a16="http://schemas.microsoft.com/office/drawing/2014/main" id="{B8C38C27-E006-4E79-8B85-493859DEAE66}"/>
              </a:ext>
            </a:extLst>
          </p:cNvPr>
          <p:cNvPicPr>
            <a:picLocks noChangeAspect="1"/>
          </p:cNvPicPr>
          <p:nvPr/>
        </p:nvPicPr>
        <p:blipFill>
          <a:blip r:embed="rId6"/>
          <a:stretch>
            <a:fillRect/>
          </a:stretch>
        </p:blipFill>
        <p:spPr>
          <a:xfrm>
            <a:off x="3729990" y="3264918"/>
            <a:ext cx="4560000" cy="3420000"/>
          </a:xfrm>
          <a:prstGeom prst="rect">
            <a:avLst/>
          </a:prstGeom>
        </p:spPr>
      </p:pic>
    </p:spTree>
    <p:extLst>
      <p:ext uri="{BB962C8B-B14F-4D97-AF65-F5344CB8AC3E}">
        <p14:creationId xmlns:p14="http://schemas.microsoft.com/office/powerpoint/2010/main" val="22297339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8466E-BB7B-4F16-A719-026109768331}"/>
              </a:ext>
            </a:extLst>
          </p:cNvPr>
          <p:cNvSpPr>
            <a:spLocks noGrp="1"/>
          </p:cNvSpPr>
          <p:nvPr>
            <p:ph type="title"/>
          </p:nvPr>
        </p:nvSpPr>
        <p:spPr>
          <a:xfrm>
            <a:off x="2351314" y="111967"/>
            <a:ext cx="8074948" cy="709789"/>
          </a:xfrm>
        </p:spPr>
        <p:txBody>
          <a:bodyPr>
            <a:normAutofit/>
          </a:bodyPr>
          <a:lstStyle/>
          <a:p>
            <a:pPr algn="ctr"/>
            <a:r>
              <a:rPr lang="ro-RO" sz="2800" b="1" dirty="0">
                <a:solidFill>
                  <a:srgbClr val="C00000"/>
                </a:solidFill>
                <a:latin typeface="Comic Sans MS" panose="030F0702030302020204" pitchFamily="66" charset="0"/>
              </a:rPr>
              <a:t>ACTIVITATEA EDUCATIVĂ</a:t>
            </a:r>
            <a:endParaRPr lang="en-US" sz="2800" b="1" dirty="0">
              <a:solidFill>
                <a:srgbClr val="C00000"/>
              </a:solidFill>
              <a:latin typeface="Comic Sans MS" panose="030F0702030302020204" pitchFamily="66" charset="0"/>
            </a:endParaRPr>
          </a:p>
        </p:txBody>
      </p:sp>
      <p:sp>
        <p:nvSpPr>
          <p:cNvPr id="6" name="Content Placeholder 5">
            <a:extLst>
              <a:ext uri="{FF2B5EF4-FFF2-40B4-BE49-F238E27FC236}">
                <a16:creationId xmlns:a16="http://schemas.microsoft.com/office/drawing/2014/main" id="{DA08173D-A72A-483F-B94F-8B5120B1B359}"/>
              </a:ext>
            </a:extLst>
          </p:cNvPr>
          <p:cNvSpPr>
            <a:spLocks noGrp="1"/>
          </p:cNvSpPr>
          <p:nvPr>
            <p:ph idx="1"/>
          </p:nvPr>
        </p:nvSpPr>
        <p:spPr>
          <a:xfrm>
            <a:off x="1185334" y="2693282"/>
            <a:ext cx="3084267" cy="1732243"/>
          </a:xfrm>
        </p:spPr>
        <p:txBody>
          <a:bodyPr>
            <a:normAutofit/>
          </a:bodyPr>
          <a:lstStyle/>
          <a:p>
            <a:pPr algn="just" fontAlgn="base"/>
            <a:endParaRPr lang="ro-RO" dirty="0"/>
          </a:p>
          <a:p>
            <a:pPr algn="just" fontAlgn="base"/>
            <a:endParaRPr lang="en-US" dirty="0"/>
          </a:p>
          <a:p>
            <a:pPr lvl="0"/>
            <a:endParaRPr lang="en-US" dirty="0"/>
          </a:p>
          <a:p>
            <a:pPr lvl="0"/>
            <a:endParaRPr lang="en-US" dirty="0"/>
          </a:p>
          <a:p>
            <a:pPr lvl="0" fontAlgn="base"/>
            <a:endParaRPr lang="en-US" dirty="0"/>
          </a:p>
          <a:p>
            <a:endParaRPr lang="ro-RO" dirty="0"/>
          </a:p>
          <a:p>
            <a:endParaRPr lang="ro-RO" dirty="0"/>
          </a:p>
          <a:p>
            <a:endParaRPr lang="en-US" dirty="0"/>
          </a:p>
        </p:txBody>
      </p:sp>
      <p:pic>
        <p:nvPicPr>
          <p:cNvPr id="3" name="Picture 2">
            <a:extLst>
              <a:ext uri="{FF2B5EF4-FFF2-40B4-BE49-F238E27FC236}">
                <a16:creationId xmlns:a16="http://schemas.microsoft.com/office/drawing/2014/main" id="{1B91A39B-7BC5-4BE7-98EF-69D3BE509B7A}"/>
              </a:ext>
            </a:extLst>
          </p:cNvPr>
          <p:cNvPicPr>
            <a:picLocks noChangeAspect="1"/>
          </p:cNvPicPr>
          <p:nvPr/>
        </p:nvPicPr>
        <p:blipFill>
          <a:blip r:embed="rId3"/>
          <a:stretch>
            <a:fillRect/>
          </a:stretch>
        </p:blipFill>
        <p:spPr>
          <a:xfrm>
            <a:off x="843390" y="1906728"/>
            <a:ext cx="3540985" cy="2239145"/>
          </a:xfrm>
          <a:prstGeom prst="rect">
            <a:avLst/>
          </a:prstGeom>
        </p:spPr>
      </p:pic>
      <p:pic>
        <p:nvPicPr>
          <p:cNvPr id="4" name="Picture 3">
            <a:extLst>
              <a:ext uri="{FF2B5EF4-FFF2-40B4-BE49-F238E27FC236}">
                <a16:creationId xmlns:a16="http://schemas.microsoft.com/office/drawing/2014/main" id="{E992D817-BF0D-4B6F-93BD-71971E854471}"/>
              </a:ext>
            </a:extLst>
          </p:cNvPr>
          <p:cNvPicPr>
            <a:picLocks noChangeAspect="1"/>
          </p:cNvPicPr>
          <p:nvPr/>
        </p:nvPicPr>
        <p:blipFill>
          <a:blip r:embed="rId4"/>
          <a:stretch>
            <a:fillRect/>
          </a:stretch>
        </p:blipFill>
        <p:spPr>
          <a:xfrm>
            <a:off x="8292661" y="4425526"/>
            <a:ext cx="1806183" cy="2154268"/>
          </a:xfrm>
          <a:prstGeom prst="rect">
            <a:avLst/>
          </a:prstGeom>
        </p:spPr>
      </p:pic>
      <p:pic>
        <p:nvPicPr>
          <p:cNvPr id="5" name="Picture 4">
            <a:extLst>
              <a:ext uri="{FF2B5EF4-FFF2-40B4-BE49-F238E27FC236}">
                <a16:creationId xmlns:a16="http://schemas.microsoft.com/office/drawing/2014/main" id="{186DFC9A-4AF7-4285-9143-21303A35A08E}"/>
              </a:ext>
            </a:extLst>
          </p:cNvPr>
          <p:cNvPicPr>
            <a:picLocks noChangeAspect="1"/>
          </p:cNvPicPr>
          <p:nvPr/>
        </p:nvPicPr>
        <p:blipFill>
          <a:blip r:embed="rId5"/>
          <a:stretch>
            <a:fillRect/>
          </a:stretch>
        </p:blipFill>
        <p:spPr>
          <a:xfrm>
            <a:off x="7493230" y="1499635"/>
            <a:ext cx="3281043" cy="2932926"/>
          </a:xfrm>
          <a:prstGeom prst="rect">
            <a:avLst/>
          </a:prstGeom>
        </p:spPr>
      </p:pic>
      <p:pic>
        <p:nvPicPr>
          <p:cNvPr id="7" name="Picture 6">
            <a:extLst>
              <a:ext uri="{FF2B5EF4-FFF2-40B4-BE49-F238E27FC236}">
                <a16:creationId xmlns:a16="http://schemas.microsoft.com/office/drawing/2014/main" id="{9C87DAA1-39D5-4FCA-9B37-05B910FE5870}"/>
              </a:ext>
            </a:extLst>
          </p:cNvPr>
          <p:cNvPicPr>
            <a:picLocks noChangeAspect="1"/>
          </p:cNvPicPr>
          <p:nvPr/>
        </p:nvPicPr>
        <p:blipFill>
          <a:blip r:embed="rId6"/>
          <a:stretch>
            <a:fillRect/>
          </a:stretch>
        </p:blipFill>
        <p:spPr>
          <a:xfrm>
            <a:off x="4269601" y="1129223"/>
            <a:ext cx="3420405" cy="2565304"/>
          </a:xfrm>
          <a:prstGeom prst="rect">
            <a:avLst/>
          </a:prstGeom>
        </p:spPr>
      </p:pic>
      <p:pic>
        <p:nvPicPr>
          <p:cNvPr id="13" name="Picture 12">
            <a:extLst>
              <a:ext uri="{FF2B5EF4-FFF2-40B4-BE49-F238E27FC236}">
                <a16:creationId xmlns:a16="http://schemas.microsoft.com/office/drawing/2014/main" id="{D9486A08-790E-4269-8525-46641D5799B2}"/>
              </a:ext>
            </a:extLst>
          </p:cNvPr>
          <p:cNvPicPr>
            <a:picLocks noChangeAspect="1"/>
          </p:cNvPicPr>
          <p:nvPr/>
        </p:nvPicPr>
        <p:blipFill>
          <a:blip r:embed="rId7"/>
          <a:stretch>
            <a:fillRect/>
          </a:stretch>
        </p:blipFill>
        <p:spPr>
          <a:xfrm>
            <a:off x="4211373" y="3694527"/>
            <a:ext cx="3769253" cy="2348856"/>
          </a:xfrm>
          <a:prstGeom prst="rect">
            <a:avLst/>
          </a:prstGeom>
        </p:spPr>
      </p:pic>
      <p:pic>
        <p:nvPicPr>
          <p:cNvPr id="14" name="Picture 13">
            <a:extLst>
              <a:ext uri="{FF2B5EF4-FFF2-40B4-BE49-F238E27FC236}">
                <a16:creationId xmlns:a16="http://schemas.microsoft.com/office/drawing/2014/main" id="{27C7158E-C7DA-410F-807D-FF640B36070A}"/>
              </a:ext>
            </a:extLst>
          </p:cNvPr>
          <p:cNvPicPr>
            <a:picLocks noChangeAspect="1"/>
          </p:cNvPicPr>
          <p:nvPr/>
        </p:nvPicPr>
        <p:blipFill>
          <a:blip r:embed="rId8"/>
          <a:stretch>
            <a:fillRect/>
          </a:stretch>
        </p:blipFill>
        <p:spPr>
          <a:xfrm>
            <a:off x="1033543" y="4695772"/>
            <a:ext cx="3236058" cy="1908000"/>
          </a:xfrm>
          <a:prstGeom prst="rect">
            <a:avLst/>
          </a:prstGeom>
        </p:spPr>
      </p:pic>
    </p:spTree>
    <p:extLst>
      <p:ext uri="{BB962C8B-B14F-4D97-AF65-F5344CB8AC3E}">
        <p14:creationId xmlns:p14="http://schemas.microsoft.com/office/powerpoint/2010/main" val="8530254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8466E-BB7B-4F16-A719-026109768331}"/>
              </a:ext>
            </a:extLst>
          </p:cNvPr>
          <p:cNvSpPr>
            <a:spLocks noGrp="1"/>
          </p:cNvSpPr>
          <p:nvPr>
            <p:ph type="title"/>
          </p:nvPr>
        </p:nvSpPr>
        <p:spPr>
          <a:xfrm>
            <a:off x="1306286" y="186604"/>
            <a:ext cx="9619851" cy="620889"/>
          </a:xfrm>
        </p:spPr>
        <p:txBody>
          <a:bodyPr>
            <a:noAutofit/>
          </a:bodyPr>
          <a:lstStyle/>
          <a:p>
            <a:pPr algn="ctr"/>
            <a:r>
              <a:rPr lang="ro-RO" sz="2800" b="1" dirty="0">
                <a:solidFill>
                  <a:srgbClr val="C00000"/>
                </a:solidFill>
                <a:latin typeface="Comic Sans MS" panose="030F0702030302020204" pitchFamily="66" charset="0"/>
              </a:rPr>
              <a:t>ACTIVITATEA EDUCATIVĂ</a:t>
            </a:r>
            <a:br>
              <a:rPr lang="ro-RO" sz="2800" b="1" dirty="0">
                <a:solidFill>
                  <a:srgbClr val="C00000"/>
                </a:solidFill>
                <a:latin typeface="Comic Sans MS" panose="030F0702030302020204" pitchFamily="66" charset="0"/>
              </a:rPr>
            </a:br>
            <a:r>
              <a:rPr lang="ro-RO" sz="2800" b="1" dirty="0">
                <a:solidFill>
                  <a:srgbClr val="C00000"/>
                </a:solidFill>
                <a:latin typeface="Comic Sans MS" panose="030F0702030302020204" pitchFamily="66" charset="0"/>
              </a:rPr>
              <a:t>Ziua Mondială a Educației</a:t>
            </a:r>
            <a:endParaRPr lang="en-US" sz="2800" b="1" dirty="0">
              <a:solidFill>
                <a:srgbClr val="C00000"/>
              </a:solidFill>
              <a:latin typeface="Comic Sans MS" panose="030F0702030302020204" pitchFamily="66" charset="0"/>
            </a:endParaRPr>
          </a:p>
        </p:txBody>
      </p:sp>
      <p:sp>
        <p:nvSpPr>
          <p:cNvPr id="6" name="Content Placeholder 5">
            <a:extLst>
              <a:ext uri="{FF2B5EF4-FFF2-40B4-BE49-F238E27FC236}">
                <a16:creationId xmlns:a16="http://schemas.microsoft.com/office/drawing/2014/main" id="{DA08173D-A72A-483F-B94F-8B5120B1B359}"/>
              </a:ext>
            </a:extLst>
          </p:cNvPr>
          <p:cNvSpPr>
            <a:spLocks noGrp="1"/>
          </p:cNvSpPr>
          <p:nvPr>
            <p:ph idx="1"/>
          </p:nvPr>
        </p:nvSpPr>
        <p:spPr>
          <a:xfrm>
            <a:off x="1185334" y="2693282"/>
            <a:ext cx="3084267" cy="1732243"/>
          </a:xfrm>
        </p:spPr>
        <p:txBody>
          <a:bodyPr>
            <a:normAutofit/>
          </a:bodyPr>
          <a:lstStyle/>
          <a:p>
            <a:pPr algn="just" fontAlgn="base"/>
            <a:endParaRPr lang="ro-RO" dirty="0"/>
          </a:p>
          <a:p>
            <a:pPr algn="just" fontAlgn="base"/>
            <a:endParaRPr lang="en-US" dirty="0"/>
          </a:p>
          <a:p>
            <a:pPr lvl="0"/>
            <a:endParaRPr lang="en-US" dirty="0"/>
          </a:p>
          <a:p>
            <a:pPr lvl="0"/>
            <a:endParaRPr lang="en-US" dirty="0"/>
          </a:p>
          <a:p>
            <a:pPr lvl="0" fontAlgn="base"/>
            <a:endParaRPr lang="en-US" dirty="0"/>
          </a:p>
          <a:p>
            <a:endParaRPr lang="ro-RO" dirty="0"/>
          </a:p>
          <a:p>
            <a:endParaRPr lang="ro-RO" dirty="0"/>
          </a:p>
          <a:p>
            <a:endParaRPr lang="en-US" dirty="0"/>
          </a:p>
        </p:txBody>
      </p:sp>
      <p:pic>
        <p:nvPicPr>
          <p:cNvPr id="8" name="Picture 7">
            <a:extLst>
              <a:ext uri="{FF2B5EF4-FFF2-40B4-BE49-F238E27FC236}">
                <a16:creationId xmlns:a16="http://schemas.microsoft.com/office/drawing/2014/main" id="{5CE67D5E-7A4B-4423-BC0F-C83AB4B00F5B}"/>
              </a:ext>
            </a:extLst>
          </p:cNvPr>
          <p:cNvPicPr>
            <a:picLocks noChangeAspect="1"/>
          </p:cNvPicPr>
          <p:nvPr/>
        </p:nvPicPr>
        <p:blipFill>
          <a:blip r:embed="rId3"/>
          <a:stretch>
            <a:fillRect/>
          </a:stretch>
        </p:blipFill>
        <p:spPr>
          <a:xfrm>
            <a:off x="3704481" y="1414860"/>
            <a:ext cx="4992000" cy="2808000"/>
          </a:xfrm>
          <a:prstGeom prst="rect">
            <a:avLst/>
          </a:prstGeom>
        </p:spPr>
      </p:pic>
      <p:pic>
        <p:nvPicPr>
          <p:cNvPr id="9" name="Picture 8">
            <a:extLst>
              <a:ext uri="{FF2B5EF4-FFF2-40B4-BE49-F238E27FC236}">
                <a16:creationId xmlns:a16="http://schemas.microsoft.com/office/drawing/2014/main" id="{1806D35C-587A-4C20-A32A-940C5AA8AD97}"/>
              </a:ext>
            </a:extLst>
          </p:cNvPr>
          <p:cNvPicPr>
            <a:picLocks noChangeAspect="1"/>
          </p:cNvPicPr>
          <p:nvPr/>
        </p:nvPicPr>
        <p:blipFill>
          <a:blip r:embed="rId4"/>
          <a:stretch>
            <a:fillRect/>
          </a:stretch>
        </p:blipFill>
        <p:spPr>
          <a:xfrm>
            <a:off x="922409" y="3165525"/>
            <a:ext cx="4480000" cy="2520000"/>
          </a:xfrm>
          <a:prstGeom prst="rect">
            <a:avLst/>
          </a:prstGeom>
        </p:spPr>
      </p:pic>
      <p:pic>
        <p:nvPicPr>
          <p:cNvPr id="10" name="Picture 9">
            <a:extLst>
              <a:ext uri="{FF2B5EF4-FFF2-40B4-BE49-F238E27FC236}">
                <a16:creationId xmlns:a16="http://schemas.microsoft.com/office/drawing/2014/main" id="{9769201C-F786-48C6-82CE-539B20414C93}"/>
              </a:ext>
            </a:extLst>
          </p:cNvPr>
          <p:cNvPicPr>
            <a:picLocks noChangeAspect="1"/>
          </p:cNvPicPr>
          <p:nvPr/>
        </p:nvPicPr>
        <p:blipFill>
          <a:blip r:embed="rId5"/>
          <a:stretch>
            <a:fillRect/>
          </a:stretch>
        </p:blipFill>
        <p:spPr>
          <a:xfrm>
            <a:off x="7695688" y="3720833"/>
            <a:ext cx="4480000" cy="2520000"/>
          </a:xfrm>
          <a:prstGeom prst="rect">
            <a:avLst/>
          </a:prstGeom>
        </p:spPr>
      </p:pic>
      <p:pic>
        <p:nvPicPr>
          <p:cNvPr id="12" name="Picture 11">
            <a:extLst>
              <a:ext uri="{FF2B5EF4-FFF2-40B4-BE49-F238E27FC236}">
                <a16:creationId xmlns:a16="http://schemas.microsoft.com/office/drawing/2014/main" id="{092D45EF-E2CE-44CC-9EA5-95BC078CBCA9}"/>
              </a:ext>
            </a:extLst>
          </p:cNvPr>
          <p:cNvPicPr>
            <a:picLocks noChangeAspect="1"/>
          </p:cNvPicPr>
          <p:nvPr/>
        </p:nvPicPr>
        <p:blipFill>
          <a:blip r:embed="rId6"/>
          <a:stretch>
            <a:fillRect/>
          </a:stretch>
        </p:blipFill>
        <p:spPr>
          <a:xfrm>
            <a:off x="922409" y="1149362"/>
            <a:ext cx="2704734" cy="1543920"/>
          </a:xfrm>
          <a:prstGeom prst="rect">
            <a:avLst/>
          </a:prstGeom>
        </p:spPr>
      </p:pic>
      <p:pic>
        <p:nvPicPr>
          <p:cNvPr id="13" name="Picture 12">
            <a:extLst>
              <a:ext uri="{FF2B5EF4-FFF2-40B4-BE49-F238E27FC236}">
                <a16:creationId xmlns:a16="http://schemas.microsoft.com/office/drawing/2014/main" id="{C657AF20-9D13-453A-8D49-29E6CA1975DA}"/>
              </a:ext>
            </a:extLst>
          </p:cNvPr>
          <p:cNvPicPr>
            <a:picLocks noChangeAspect="1"/>
          </p:cNvPicPr>
          <p:nvPr/>
        </p:nvPicPr>
        <p:blipFill>
          <a:blip r:embed="rId7"/>
          <a:stretch>
            <a:fillRect/>
          </a:stretch>
        </p:blipFill>
        <p:spPr>
          <a:xfrm>
            <a:off x="8723197" y="1149362"/>
            <a:ext cx="2779358" cy="2032263"/>
          </a:xfrm>
          <a:prstGeom prst="rect">
            <a:avLst/>
          </a:prstGeom>
        </p:spPr>
      </p:pic>
      <p:pic>
        <p:nvPicPr>
          <p:cNvPr id="14" name="Picture 13">
            <a:extLst>
              <a:ext uri="{FF2B5EF4-FFF2-40B4-BE49-F238E27FC236}">
                <a16:creationId xmlns:a16="http://schemas.microsoft.com/office/drawing/2014/main" id="{9CB991E9-5D9E-4CE4-886A-E828EEE61E00}"/>
              </a:ext>
            </a:extLst>
          </p:cNvPr>
          <p:cNvPicPr>
            <a:picLocks noChangeAspect="1"/>
          </p:cNvPicPr>
          <p:nvPr/>
        </p:nvPicPr>
        <p:blipFill>
          <a:blip r:embed="rId8"/>
          <a:stretch>
            <a:fillRect/>
          </a:stretch>
        </p:blipFill>
        <p:spPr>
          <a:xfrm>
            <a:off x="4269601" y="4564729"/>
            <a:ext cx="3491740" cy="1964104"/>
          </a:xfrm>
          <a:prstGeom prst="rect">
            <a:avLst/>
          </a:prstGeom>
        </p:spPr>
      </p:pic>
    </p:spTree>
    <p:extLst>
      <p:ext uri="{BB962C8B-B14F-4D97-AF65-F5344CB8AC3E}">
        <p14:creationId xmlns:p14="http://schemas.microsoft.com/office/powerpoint/2010/main" val="169755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8466E-BB7B-4F16-A719-026109768331}"/>
              </a:ext>
            </a:extLst>
          </p:cNvPr>
          <p:cNvSpPr>
            <a:spLocks noGrp="1"/>
          </p:cNvSpPr>
          <p:nvPr>
            <p:ph type="title"/>
          </p:nvPr>
        </p:nvSpPr>
        <p:spPr>
          <a:xfrm>
            <a:off x="1716833" y="177282"/>
            <a:ext cx="8832214" cy="642417"/>
          </a:xfrm>
        </p:spPr>
        <p:txBody>
          <a:bodyPr>
            <a:normAutofit fontScale="90000"/>
          </a:bodyPr>
          <a:lstStyle/>
          <a:p>
            <a:pPr algn="ctr"/>
            <a:r>
              <a:rPr lang="ro-RO" sz="3100" b="1" dirty="0">
                <a:solidFill>
                  <a:srgbClr val="C00000"/>
                </a:solidFill>
                <a:latin typeface="Comic Sans MS" panose="030F0702030302020204" pitchFamily="66" charset="0"/>
              </a:rPr>
              <a:t>ACTIVITATEA EDUCATIVĂ</a:t>
            </a:r>
            <a:br>
              <a:rPr lang="ro-RO" b="1" dirty="0">
                <a:solidFill>
                  <a:srgbClr val="C00000"/>
                </a:solidFill>
                <a:latin typeface="Comic Sans MS" panose="030F0702030302020204" pitchFamily="66" charset="0"/>
              </a:rPr>
            </a:br>
            <a:r>
              <a:rPr lang="ro-RO" sz="3100" b="1" dirty="0">
                <a:solidFill>
                  <a:srgbClr val="C00000"/>
                </a:solidFill>
                <a:latin typeface="Comic Sans MS" panose="030F0702030302020204" pitchFamily="66" charset="0"/>
              </a:rPr>
              <a:t>Cercul Metodic al Consilierilor Educativi și al Directorilor adjuncți</a:t>
            </a:r>
            <a:endParaRPr lang="en-US" sz="3100" b="1" dirty="0">
              <a:solidFill>
                <a:srgbClr val="C00000"/>
              </a:solidFill>
              <a:latin typeface="Comic Sans MS" panose="030F0702030302020204" pitchFamily="66" charset="0"/>
            </a:endParaRPr>
          </a:p>
        </p:txBody>
      </p:sp>
      <p:sp>
        <p:nvSpPr>
          <p:cNvPr id="6" name="Content Placeholder 5">
            <a:extLst>
              <a:ext uri="{FF2B5EF4-FFF2-40B4-BE49-F238E27FC236}">
                <a16:creationId xmlns:a16="http://schemas.microsoft.com/office/drawing/2014/main" id="{DA08173D-A72A-483F-B94F-8B5120B1B359}"/>
              </a:ext>
            </a:extLst>
          </p:cNvPr>
          <p:cNvSpPr>
            <a:spLocks noGrp="1"/>
          </p:cNvSpPr>
          <p:nvPr>
            <p:ph idx="1"/>
          </p:nvPr>
        </p:nvSpPr>
        <p:spPr>
          <a:xfrm>
            <a:off x="1185334" y="2693282"/>
            <a:ext cx="3084267" cy="1732243"/>
          </a:xfrm>
        </p:spPr>
        <p:txBody>
          <a:bodyPr>
            <a:normAutofit/>
          </a:bodyPr>
          <a:lstStyle/>
          <a:p>
            <a:pPr lvl="0"/>
            <a:endParaRPr lang="en-US" dirty="0"/>
          </a:p>
          <a:p>
            <a:pPr algn="just" fontAlgn="base"/>
            <a:endParaRPr lang="ro-RO" dirty="0"/>
          </a:p>
          <a:p>
            <a:pPr algn="just" fontAlgn="base"/>
            <a:endParaRPr lang="en-US" dirty="0"/>
          </a:p>
          <a:p>
            <a:pPr lvl="0"/>
            <a:endParaRPr lang="en-US" dirty="0"/>
          </a:p>
          <a:p>
            <a:pPr lvl="0" fontAlgn="base"/>
            <a:endParaRPr lang="en-US" dirty="0"/>
          </a:p>
          <a:p>
            <a:endParaRPr lang="ro-RO" dirty="0"/>
          </a:p>
          <a:p>
            <a:endParaRPr lang="ro-RO" dirty="0"/>
          </a:p>
          <a:p>
            <a:endParaRPr lang="en-US" dirty="0"/>
          </a:p>
        </p:txBody>
      </p:sp>
      <p:pic>
        <p:nvPicPr>
          <p:cNvPr id="9" name="Picture 8">
            <a:extLst>
              <a:ext uri="{FF2B5EF4-FFF2-40B4-BE49-F238E27FC236}">
                <a16:creationId xmlns:a16="http://schemas.microsoft.com/office/drawing/2014/main" id="{A17EBC22-7438-49F5-8136-B793D714E42A}"/>
              </a:ext>
            </a:extLst>
          </p:cNvPr>
          <p:cNvPicPr>
            <a:picLocks noChangeAspect="1"/>
          </p:cNvPicPr>
          <p:nvPr/>
        </p:nvPicPr>
        <p:blipFill>
          <a:blip r:embed="rId3"/>
          <a:stretch>
            <a:fillRect/>
          </a:stretch>
        </p:blipFill>
        <p:spPr>
          <a:xfrm>
            <a:off x="5083452" y="2769718"/>
            <a:ext cx="2513012" cy="3554686"/>
          </a:xfrm>
          <a:prstGeom prst="rect">
            <a:avLst/>
          </a:prstGeom>
        </p:spPr>
      </p:pic>
      <p:pic>
        <p:nvPicPr>
          <p:cNvPr id="4" name="Imagine 3">
            <a:extLst>
              <a:ext uri="{FF2B5EF4-FFF2-40B4-BE49-F238E27FC236}">
                <a16:creationId xmlns:a16="http://schemas.microsoft.com/office/drawing/2014/main" id="{C8CC7062-FAED-4DD4-8AFA-D51F517019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94579" y="1625450"/>
            <a:ext cx="3959157" cy="2403046"/>
          </a:xfrm>
          <a:prstGeom prst="rect">
            <a:avLst/>
          </a:prstGeom>
        </p:spPr>
      </p:pic>
      <p:pic>
        <p:nvPicPr>
          <p:cNvPr id="11" name="Imagine 10">
            <a:extLst>
              <a:ext uri="{FF2B5EF4-FFF2-40B4-BE49-F238E27FC236}">
                <a16:creationId xmlns:a16="http://schemas.microsoft.com/office/drawing/2014/main" id="{9D009EB7-0B34-4072-AA5E-173D40403A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5670" y="1584063"/>
            <a:ext cx="4347781" cy="2444433"/>
          </a:xfrm>
          <a:prstGeom prst="rect">
            <a:avLst/>
          </a:prstGeom>
        </p:spPr>
      </p:pic>
    </p:spTree>
    <p:extLst>
      <p:ext uri="{BB962C8B-B14F-4D97-AF65-F5344CB8AC3E}">
        <p14:creationId xmlns:p14="http://schemas.microsoft.com/office/powerpoint/2010/main" val="36246647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8466E-BB7B-4F16-A719-026109768331}"/>
              </a:ext>
            </a:extLst>
          </p:cNvPr>
          <p:cNvSpPr>
            <a:spLocks noGrp="1"/>
          </p:cNvSpPr>
          <p:nvPr>
            <p:ph type="title"/>
          </p:nvPr>
        </p:nvSpPr>
        <p:spPr>
          <a:xfrm>
            <a:off x="1455922" y="227645"/>
            <a:ext cx="9821333" cy="620889"/>
          </a:xfrm>
        </p:spPr>
        <p:txBody>
          <a:bodyPr>
            <a:noAutofit/>
          </a:bodyPr>
          <a:lstStyle/>
          <a:p>
            <a:pPr algn="ctr"/>
            <a:r>
              <a:rPr lang="ro-RO" sz="2800" b="1" dirty="0">
                <a:solidFill>
                  <a:srgbClr val="C00000"/>
                </a:solidFill>
                <a:latin typeface="Comic Sans MS" panose="030F0702030302020204" pitchFamily="66" charset="0"/>
              </a:rPr>
              <a:t>ACTIVITATEA EDUCATIVĂ</a:t>
            </a:r>
            <a:br>
              <a:rPr lang="ro-RO" sz="2800" b="1" dirty="0">
                <a:solidFill>
                  <a:srgbClr val="C00000"/>
                </a:solidFill>
                <a:latin typeface="Comic Sans MS" panose="030F0702030302020204" pitchFamily="66" charset="0"/>
              </a:rPr>
            </a:br>
            <a:r>
              <a:rPr lang="ro-RO" sz="2800" b="1" dirty="0">
                <a:solidFill>
                  <a:srgbClr val="C00000"/>
                </a:solidFill>
                <a:latin typeface="Comic Sans MS" panose="030F0702030302020204" pitchFamily="66" charset="0"/>
              </a:rPr>
              <a:t>Cercul metodic al Consilierilor educativi și a Directorilor Adjuncți</a:t>
            </a:r>
            <a:endParaRPr lang="en-US" sz="2800" b="1" dirty="0">
              <a:solidFill>
                <a:srgbClr val="C00000"/>
              </a:solidFill>
              <a:latin typeface="Comic Sans MS" panose="030F0702030302020204" pitchFamily="66" charset="0"/>
            </a:endParaRPr>
          </a:p>
        </p:txBody>
      </p:sp>
      <p:sp>
        <p:nvSpPr>
          <p:cNvPr id="6" name="Content Placeholder 5">
            <a:extLst>
              <a:ext uri="{FF2B5EF4-FFF2-40B4-BE49-F238E27FC236}">
                <a16:creationId xmlns:a16="http://schemas.microsoft.com/office/drawing/2014/main" id="{DA08173D-A72A-483F-B94F-8B5120B1B359}"/>
              </a:ext>
            </a:extLst>
          </p:cNvPr>
          <p:cNvSpPr>
            <a:spLocks noGrp="1"/>
          </p:cNvSpPr>
          <p:nvPr>
            <p:ph idx="1"/>
          </p:nvPr>
        </p:nvSpPr>
        <p:spPr>
          <a:xfrm>
            <a:off x="1185334" y="2693282"/>
            <a:ext cx="3084267" cy="1732243"/>
          </a:xfrm>
        </p:spPr>
        <p:txBody>
          <a:bodyPr>
            <a:normAutofit/>
          </a:bodyPr>
          <a:lstStyle/>
          <a:p>
            <a:pPr algn="just" fontAlgn="base"/>
            <a:endParaRPr lang="ro-RO" dirty="0"/>
          </a:p>
          <a:p>
            <a:pPr algn="just" fontAlgn="base"/>
            <a:endParaRPr lang="en-US" dirty="0"/>
          </a:p>
          <a:p>
            <a:pPr lvl="0"/>
            <a:endParaRPr lang="en-US" dirty="0"/>
          </a:p>
          <a:p>
            <a:pPr lvl="0"/>
            <a:endParaRPr lang="en-US" dirty="0"/>
          </a:p>
          <a:p>
            <a:pPr lvl="0" fontAlgn="base"/>
            <a:endParaRPr lang="en-US" dirty="0"/>
          </a:p>
          <a:p>
            <a:endParaRPr lang="ro-RO" dirty="0"/>
          </a:p>
          <a:p>
            <a:endParaRPr lang="ro-RO" dirty="0"/>
          </a:p>
          <a:p>
            <a:endParaRPr lang="en-US" dirty="0"/>
          </a:p>
        </p:txBody>
      </p:sp>
      <p:pic>
        <p:nvPicPr>
          <p:cNvPr id="8" name="Picture 7">
            <a:extLst>
              <a:ext uri="{FF2B5EF4-FFF2-40B4-BE49-F238E27FC236}">
                <a16:creationId xmlns:a16="http://schemas.microsoft.com/office/drawing/2014/main" id="{AF8ACFD7-E4D3-4290-BF0D-3EEE3E655E88}"/>
              </a:ext>
            </a:extLst>
          </p:cNvPr>
          <p:cNvPicPr>
            <a:picLocks noChangeAspect="1"/>
          </p:cNvPicPr>
          <p:nvPr/>
        </p:nvPicPr>
        <p:blipFill>
          <a:blip r:embed="rId3"/>
          <a:stretch>
            <a:fillRect/>
          </a:stretch>
        </p:blipFill>
        <p:spPr>
          <a:xfrm>
            <a:off x="512226" y="1747992"/>
            <a:ext cx="3942133" cy="2217450"/>
          </a:xfrm>
          <a:prstGeom prst="rect">
            <a:avLst/>
          </a:prstGeom>
        </p:spPr>
      </p:pic>
      <p:pic>
        <p:nvPicPr>
          <p:cNvPr id="9" name="Picture 8">
            <a:extLst>
              <a:ext uri="{FF2B5EF4-FFF2-40B4-BE49-F238E27FC236}">
                <a16:creationId xmlns:a16="http://schemas.microsoft.com/office/drawing/2014/main" id="{6004EFFB-74FC-4239-89C9-828FEE561C05}"/>
              </a:ext>
            </a:extLst>
          </p:cNvPr>
          <p:cNvPicPr>
            <a:picLocks noChangeAspect="1"/>
          </p:cNvPicPr>
          <p:nvPr/>
        </p:nvPicPr>
        <p:blipFill>
          <a:blip r:embed="rId4"/>
          <a:stretch>
            <a:fillRect/>
          </a:stretch>
        </p:blipFill>
        <p:spPr>
          <a:xfrm>
            <a:off x="3781439" y="4349105"/>
            <a:ext cx="3827830" cy="2087374"/>
          </a:xfrm>
          <a:prstGeom prst="rect">
            <a:avLst/>
          </a:prstGeom>
        </p:spPr>
      </p:pic>
      <p:pic>
        <p:nvPicPr>
          <p:cNvPr id="10" name="Picture 9">
            <a:extLst>
              <a:ext uri="{FF2B5EF4-FFF2-40B4-BE49-F238E27FC236}">
                <a16:creationId xmlns:a16="http://schemas.microsoft.com/office/drawing/2014/main" id="{BD8E2022-ADC3-4B0C-AB3D-27BF4781F46E}"/>
              </a:ext>
            </a:extLst>
          </p:cNvPr>
          <p:cNvPicPr>
            <a:picLocks noChangeAspect="1"/>
          </p:cNvPicPr>
          <p:nvPr/>
        </p:nvPicPr>
        <p:blipFill>
          <a:blip r:embed="rId5"/>
          <a:stretch>
            <a:fillRect/>
          </a:stretch>
        </p:blipFill>
        <p:spPr>
          <a:xfrm rot="19308908">
            <a:off x="8033022" y="3945822"/>
            <a:ext cx="2827975" cy="1848497"/>
          </a:xfrm>
          <a:prstGeom prst="rect">
            <a:avLst/>
          </a:prstGeom>
        </p:spPr>
      </p:pic>
      <p:pic>
        <p:nvPicPr>
          <p:cNvPr id="11" name="Picture 10">
            <a:extLst>
              <a:ext uri="{FF2B5EF4-FFF2-40B4-BE49-F238E27FC236}">
                <a16:creationId xmlns:a16="http://schemas.microsoft.com/office/drawing/2014/main" id="{108E229D-F8B6-4852-AFD4-DA498D6C0A30}"/>
              </a:ext>
            </a:extLst>
          </p:cNvPr>
          <p:cNvPicPr>
            <a:picLocks noChangeAspect="1"/>
          </p:cNvPicPr>
          <p:nvPr/>
        </p:nvPicPr>
        <p:blipFill>
          <a:blip r:embed="rId6"/>
          <a:stretch>
            <a:fillRect/>
          </a:stretch>
        </p:blipFill>
        <p:spPr>
          <a:xfrm rot="1876406">
            <a:off x="895738" y="4203235"/>
            <a:ext cx="2614101" cy="1869710"/>
          </a:xfrm>
          <a:prstGeom prst="rect">
            <a:avLst/>
          </a:prstGeom>
        </p:spPr>
      </p:pic>
      <p:pic>
        <p:nvPicPr>
          <p:cNvPr id="12" name="Picture 11">
            <a:extLst>
              <a:ext uri="{FF2B5EF4-FFF2-40B4-BE49-F238E27FC236}">
                <a16:creationId xmlns:a16="http://schemas.microsoft.com/office/drawing/2014/main" id="{FB6D1F87-1F7B-49E0-BF28-B0991296DFAA}"/>
              </a:ext>
            </a:extLst>
          </p:cNvPr>
          <p:cNvPicPr>
            <a:picLocks noChangeAspect="1"/>
          </p:cNvPicPr>
          <p:nvPr/>
        </p:nvPicPr>
        <p:blipFill>
          <a:blip r:embed="rId7"/>
          <a:stretch>
            <a:fillRect/>
          </a:stretch>
        </p:blipFill>
        <p:spPr>
          <a:xfrm>
            <a:off x="4883269" y="2407403"/>
            <a:ext cx="2048000" cy="1152000"/>
          </a:xfrm>
          <a:prstGeom prst="rect">
            <a:avLst/>
          </a:prstGeom>
        </p:spPr>
      </p:pic>
      <p:pic>
        <p:nvPicPr>
          <p:cNvPr id="13" name="Picture 7">
            <a:extLst>
              <a:ext uri="{FF2B5EF4-FFF2-40B4-BE49-F238E27FC236}">
                <a16:creationId xmlns:a16="http://schemas.microsoft.com/office/drawing/2014/main" id="{8DD3013F-E038-4EEF-AF86-254B458A78E6}"/>
              </a:ext>
            </a:extLst>
          </p:cNvPr>
          <p:cNvPicPr>
            <a:picLocks noChangeAspect="1"/>
          </p:cNvPicPr>
          <p:nvPr/>
        </p:nvPicPr>
        <p:blipFill>
          <a:blip r:embed="rId8"/>
          <a:stretch>
            <a:fillRect/>
          </a:stretch>
        </p:blipFill>
        <p:spPr>
          <a:xfrm>
            <a:off x="7520005" y="1797561"/>
            <a:ext cx="3854011" cy="2167881"/>
          </a:xfrm>
          <a:prstGeom prst="rect">
            <a:avLst/>
          </a:prstGeom>
        </p:spPr>
      </p:pic>
    </p:spTree>
    <p:extLst>
      <p:ext uri="{BB962C8B-B14F-4D97-AF65-F5344CB8AC3E}">
        <p14:creationId xmlns:p14="http://schemas.microsoft.com/office/powerpoint/2010/main" val="18818597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8466E-BB7B-4F16-A719-026109768331}"/>
              </a:ext>
            </a:extLst>
          </p:cNvPr>
          <p:cNvSpPr>
            <a:spLocks noGrp="1"/>
          </p:cNvSpPr>
          <p:nvPr>
            <p:ph type="title"/>
          </p:nvPr>
        </p:nvSpPr>
        <p:spPr>
          <a:xfrm>
            <a:off x="512764" y="173082"/>
            <a:ext cx="9821333" cy="620889"/>
          </a:xfrm>
        </p:spPr>
        <p:txBody>
          <a:bodyPr>
            <a:normAutofit fontScale="90000"/>
          </a:bodyPr>
          <a:lstStyle/>
          <a:p>
            <a:pPr algn="ctr"/>
            <a:r>
              <a:rPr lang="ro-RO" b="1" dirty="0">
                <a:solidFill>
                  <a:srgbClr val="C00000"/>
                </a:solidFill>
                <a:latin typeface="Comic Sans MS" panose="030F0702030302020204" pitchFamily="66" charset="0"/>
              </a:rPr>
              <a:t>ACTIVITATEA EDUCATIVĂ</a:t>
            </a:r>
            <a:endParaRPr lang="en-US" b="1" dirty="0">
              <a:solidFill>
                <a:srgbClr val="C00000"/>
              </a:solidFill>
              <a:latin typeface="Comic Sans MS" panose="030F0702030302020204" pitchFamily="66" charset="0"/>
            </a:endParaRPr>
          </a:p>
        </p:txBody>
      </p:sp>
      <p:sp>
        <p:nvSpPr>
          <p:cNvPr id="6" name="Content Placeholder 5">
            <a:extLst>
              <a:ext uri="{FF2B5EF4-FFF2-40B4-BE49-F238E27FC236}">
                <a16:creationId xmlns:a16="http://schemas.microsoft.com/office/drawing/2014/main" id="{DA08173D-A72A-483F-B94F-8B5120B1B359}"/>
              </a:ext>
            </a:extLst>
          </p:cNvPr>
          <p:cNvSpPr>
            <a:spLocks noGrp="1"/>
          </p:cNvSpPr>
          <p:nvPr>
            <p:ph idx="1"/>
          </p:nvPr>
        </p:nvSpPr>
        <p:spPr>
          <a:xfrm>
            <a:off x="1185334" y="2693282"/>
            <a:ext cx="3084267" cy="1732243"/>
          </a:xfrm>
        </p:spPr>
        <p:txBody>
          <a:bodyPr>
            <a:normAutofit/>
          </a:bodyPr>
          <a:lstStyle/>
          <a:p>
            <a:pPr algn="just" fontAlgn="base"/>
            <a:endParaRPr lang="ro-RO" dirty="0"/>
          </a:p>
          <a:p>
            <a:pPr algn="just" fontAlgn="base"/>
            <a:endParaRPr lang="en-US" dirty="0"/>
          </a:p>
          <a:p>
            <a:pPr lvl="0"/>
            <a:endParaRPr lang="en-US" dirty="0"/>
          </a:p>
          <a:p>
            <a:pPr lvl="0"/>
            <a:endParaRPr lang="en-US" dirty="0"/>
          </a:p>
          <a:p>
            <a:pPr lvl="0" fontAlgn="base"/>
            <a:endParaRPr lang="en-US" dirty="0"/>
          </a:p>
          <a:p>
            <a:endParaRPr lang="ro-RO" dirty="0"/>
          </a:p>
          <a:p>
            <a:endParaRPr lang="ro-RO" dirty="0"/>
          </a:p>
          <a:p>
            <a:endParaRPr lang="en-US" dirty="0"/>
          </a:p>
        </p:txBody>
      </p:sp>
      <p:pic>
        <p:nvPicPr>
          <p:cNvPr id="3" name="Picture 2">
            <a:extLst>
              <a:ext uri="{FF2B5EF4-FFF2-40B4-BE49-F238E27FC236}">
                <a16:creationId xmlns:a16="http://schemas.microsoft.com/office/drawing/2014/main" id="{0139A5C4-B8E2-405D-BE9C-29602BB040A9}"/>
              </a:ext>
            </a:extLst>
          </p:cNvPr>
          <p:cNvPicPr>
            <a:picLocks noChangeAspect="1"/>
          </p:cNvPicPr>
          <p:nvPr/>
        </p:nvPicPr>
        <p:blipFill>
          <a:blip r:embed="rId3"/>
          <a:stretch>
            <a:fillRect/>
          </a:stretch>
        </p:blipFill>
        <p:spPr>
          <a:xfrm>
            <a:off x="2098026" y="4067843"/>
            <a:ext cx="4343149" cy="2441819"/>
          </a:xfrm>
          <a:prstGeom prst="rect">
            <a:avLst/>
          </a:prstGeom>
        </p:spPr>
      </p:pic>
      <p:pic>
        <p:nvPicPr>
          <p:cNvPr id="4" name="Picture 3">
            <a:extLst>
              <a:ext uri="{FF2B5EF4-FFF2-40B4-BE49-F238E27FC236}">
                <a16:creationId xmlns:a16="http://schemas.microsoft.com/office/drawing/2014/main" id="{8D6631D5-55C7-44BE-B654-59CC6F96F5BC}"/>
              </a:ext>
            </a:extLst>
          </p:cNvPr>
          <p:cNvPicPr>
            <a:picLocks noChangeAspect="1"/>
          </p:cNvPicPr>
          <p:nvPr/>
        </p:nvPicPr>
        <p:blipFill>
          <a:blip r:embed="rId4"/>
          <a:stretch>
            <a:fillRect/>
          </a:stretch>
        </p:blipFill>
        <p:spPr>
          <a:xfrm>
            <a:off x="2282980" y="1384727"/>
            <a:ext cx="3738441" cy="2174675"/>
          </a:xfrm>
          <a:prstGeom prst="rect">
            <a:avLst/>
          </a:prstGeom>
        </p:spPr>
      </p:pic>
      <p:pic>
        <p:nvPicPr>
          <p:cNvPr id="5" name="Picture 4">
            <a:extLst>
              <a:ext uri="{FF2B5EF4-FFF2-40B4-BE49-F238E27FC236}">
                <a16:creationId xmlns:a16="http://schemas.microsoft.com/office/drawing/2014/main" id="{A36454A9-540A-4CA6-80B6-79450C3BBB5E}"/>
              </a:ext>
            </a:extLst>
          </p:cNvPr>
          <p:cNvPicPr>
            <a:picLocks noChangeAspect="1"/>
          </p:cNvPicPr>
          <p:nvPr/>
        </p:nvPicPr>
        <p:blipFill>
          <a:blip r:embed="rId5"/>
          <a:stretch>
            <a:fillRect/>
          </a:stretch>
        </p:blipFill>
        <p:spPr>
          <a:xfrm>
            <a:off x="6973652" y="1060282"/>
            <a:ext cx="3867992" cy="2174675"/>
          </a:xfrm>
          <a:prstGeom prst="rect">
            <a:avLst/>
          </a:prstGeom>
        </p:spPr>
      </p:pic>
      <p:pic>
        <p:nvPicPr>
          <p:cNvPr id="7" name="Picture 6">
            <a:extLst>
              <a:ext uri="{FF2B5EF4-FFF2-40B4-BE49-F238E27FC236}">
                <a16:creationId xmlns:a16="http://schemas.microsoft.com/office/drawing/2014/main" id="{9FE5A497-C26C-46BB-A02E-E964D36CA8BD}"/>
              </a:ext>
            </a:extLst>
          </p:cNvPr>
          <p:cNvPicPr>
            <a:picLocks noChangeAspect="1"/>
          </p:cNvPicPr>
          <p:nvPr/>
        </p:nvPicPr>
        <p:blipFill>
          <a:blip r:embed="rId6"/>
          <a:stretch>
            <a:fillRect/>
          </a:stretch>
        </p:blipFill>
        <p:spPr>
          <a:xfrm>
            <a:off x="6843228" y="3623044"/>
            <a:ext cx="4163438" cy="2441819"/>
          </a:xfrm>
          <a:prstGeom prst="rect">
            <a:avLst/>
          </a:prstGeom>
        </p:spPr>
      </p:pic>
    </p:spTree>
    <p:extLst>
      <p:ext uri="{BB962C8B-B14F-4D97-AF65-F5344CB8AC3E}">
        <p14:creationId xmlns:p14="http://schemas.microsoft.com/office/powerpoint/2010/main" val="10936797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F4440E60-0E3D-41C2-A13A-AEA6D71991C7}"/>
              </a:ext>
            </a:extLst>
          </p:cNvPr>
          <p:cNvSpPr>
            <a:spLocks noGrp="1"/>
          </p:cNvSpPr>
          <p:nvPr>
            <p:ph type="title"/>
          </p:nvPr>
        </p:nvSpPr>
        <p:spPr>
          <a:xfrm>
            <a:off x="2208179" y="350196"/>
            <a:ext cx="9296434" cy="758757"/>
          </a:xfrm>
        </p:spPr>
        <p:txBody>
          <a:bodyPr>
            <a:normAutofit/>
          </a:bodyPr>
          <a:lstStyle/>
          <a:p>
            <a:pPr algn="ctr"/>
            <a:r>
              <a:rPr lang="ro-RO" sz="2800" b="1" dirty="0">
                <a:solidFill>
                  <a:srgbClr val="C00000"/>
                </a:solidFill>
                <a:latin typeface="Comic Sans MS" panose="030F0702030302020204" pitchFamily="66" charset="0"/>
              </a:rPr>
              <a:t>ACTIVITATEA EDUCATIVĂ</a:t>
            </a:r>
            <a:endParaRPr lang="ro-RO" sz="2800" dirty="0"/>
          </a:p>
        </p:txBody>
      </p:sp>
      <p:pic>
        <p:nvPicPr>
          <p:cNvPr id="5" name="Substituent conținut 4">
            <a:extLst>
              <a:ext uri="{FF2B5EF4-FFF2-40B4-BE49-F238E27FC236}">
                <a16:creationId xmlns:a16="http://schemas.microsoft.com/office/drawing/2014/main" id="{C6440C70-EB35-4617-8844-F7017A61ACA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24520" y="961852"/>
            <a:ext cx="2260874" cy="3014499"/>
          </a:xfrm>
        </p:spPr>
      </p:pic>
      <p:pic>
        <p:nvPicPr>
          <p:cNvPr id="7" name="Imagine 6">
            <a:extLst>
              <a:ext uri="{FF2B5EF4-FFF2-40B4-BE49-F238E27FC236}">
                <a16:creationId xmlns:a16="http://schemas.microsoft.com/office/drawing/2014/main" id="{D8EB4DD4-2256-4D8E-8299-4F2C658E34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5394" y="979586"/>
            <a:ext cx="4019333" cy="3014499"/>
          </a:xfrm>
          <a:prstGeom prst="rect">
            <a:avLst/>
          </a:prstGeom>
        </p:spPr>
      </p:pic>
      <p:pic>
        <p:nvPicPr>
          <p:cNvPr id="9" name="Imagine 8">
            <a:extLst>
              <a:ext uri="{FF2B5EF4-FFF2-40B4-BE49-F238E27FC236}">
                <a16:creationId xmlns:a16="http://schemas.microsoft.com/office/drawing/2014/main" id="{E008769B-67F2-459F-9645-BBFF43E4BF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10207" y="1089921"/>
            <a:ext cx="2319641" cy="3092855"/>
          </a:xfrm>
          <a:prstGeom prst="rect">
            <a:avLst/>
          </a:prstGeom>
        </p:spPr>
      </p:pic>
      <p:pic>
        <p:nvPicPr>
          <p:cNvPr id="11" name="Imagine 10">
            <a:extLst>
              <a:ext uri="{FF2B5EF4-FFF2-40B4-BE49-F238E27FC236}">
                <a16:creationId xmlns:a16="http://schemas.microsoft.com/office/drawing/2014/main" id="{D31F2F11-91C5-4DC6-AE99-D1CB0FF1D2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12558" y="2324153"/>
            <a:ext cx="3194050" cy="4258733"/>
          </a:xfrm>
          <a:prstGeom prst="rect">
            <a:avLst/>
          </a:prstGeom>
        </p:spPr>
      </p:pic>
      <p:pic>
        <p:nvPicPr>
          <p:cNvPr id="13" name="Imagine 12">
            <a:extLst>
              <a:ext uri="{FF2B5EF4-FFF2-40B4-BE49-F238E27FC236}">
                <a16:creationId xmlns:a16="http://schemas.microsoft.com/office/drawing/2014/main" id="{36E0E723-8014-46C8-A8F6-138E605620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39398" y="3910491"/>
            <a:ext cx="3479328" cy="2609496"/>
          </a:xfrm>
          <a:prstGeom prst="rect">
            <a:avLst/>
          </a:prstGeom>
        </p:spPr>
      </p:pic>
      <p:pic>
        <p:nvPicPr>
          <p:cNvPr id="15" name="Imagine 14">
            <a:extLst>
              <a:ext uri="{FF2B5EF4-FFF2-40B4-BE49-F238E27FC236}">
                <a16:creationId xmlns:a16="http://schemas.microsoft.com/office/drawing/2014/main" id="{06EB0E18-FAAF-4A97-B99E-A440D9A077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06608" y="3976351"/>
            <a:ext cx="3457905" cy="2593429"/>
          </a:xfrm>
          <a:prstGeom prst="rect">
            <a:avLst/>
          </a:prstGeom>
        </p:spPr>
      </p:pic>
      <p:pic>
        <p:nvPicPr>
          <p:cNvPr id="17" name="Imagine 16">
            <a:extLst>
              <a:ext uri="{FF2B5EF4-FFF2-40B4-BE49-F238E27FC236}">
                <a16:creationId xmlns:a16="http://schemas.microsoft.com/office/drawing/2014/main" id="{88A6BA79-8037-46AE-AF60-CA4EAA53783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59999" y="961852"/>
            <a:ext cx="2222454" cy="3014499"/>
          </a:xfrm>
          <a:prstGeom prst="rect">
            <a:avLst/>
          </a:prstGeom>
        </p:spPr>
      </p:pic>
    </p:spTree>
    <p:extLst>
      <p:ext uri="{BB962C8B-B14F-4D97-AF65-F5344CB8AC3E}">
        <p14:creationId xmlns:p14="http://schemas.microsoft.com/office/powerpoint/2010/main" val="40143746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0910449-BA9C-4A23-A3D4-2B646A8F87A1}"/>
              </a:ext>
            </a:extLst>
          </p:cNvPr>
          <p:cNvSpPr>
            <a:spLocks noGrp="1"/>
          </p:cNvSpPr>
          <p:nvPr>
            <p:ph type="title"/>
          </p:nvPr>
        </p:nvSpPr>
        <p:spPr>
          <a:xfrm>
            <a:off x="831026" y="456535"/>
            <a:ext cx="10833404" cy="1280890"/>
          </a:xfrm>
        </p:spPr>
        <p:txBody>
          <a:bodyPr>
            <a:normAutofit/>
          </a:bodyPr>
          <a:lstStyle/>
          <a:p>
            <a:pPr algn="ctr"/>
            <a:r>
              <a:rPr lang="ro-RO" sz="2800" b="1" dirty="0">
                <a:solidFill>
                  <a:srgbClr val="C00000"/>
                </a:solidFill>
                <a:latin typeface="Comic Sans MS" panose="030F0702030302020204" pitchFamily="66" charset="0"/>
              </a:rPr>
              <a:t>ACTIVITATEA EDUCATIVĂ</a:t>
            </a:r>
            <a:endParaRPr lang="ro-RO" sz="2800" dirty="0"/>
          </a:p>
        </p:txBody>
      </p:sp>
      <p:pic>
        <p:nvPicPr>
          <p:cNvPr id="5" name="Substituent conținut 4">
            <a:extLst>
              <a:ext uri="{FF2B5EF4-FFF2-40B4-BE49-F238E27FC236}">
                <a16:creationId xmlns:a16="http://schemas.microsoft.com/office/drawing/2014/main" id="{39B6D834-1EA1-485D-874B-2208361CCA4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9902910">
            <a:off x="1524192" y="1557918"/>
            <a:ext cx="2782310" cy="2086733"/>
          </a:xfrm>
        </p:spPr>
      </p:pic>
      <p:pic>
        <p:nvPicPr>
          <p:cNvPr id="7" name="Imagine 6">
            <a:extLst>
              <a:ext uri="{FF2B5EF4-FFF2-40B4-BE49-F238E27FC236}">
                <a16:creationId xmlns:a16="http://schemas.microsoft.com/office/drawing/2014/main" id="{DB849C24-519E-43C5-ACB9-FDF6D0F667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4888" y="1023287"/>
            <a:ext cx="3188396" cy="2237403"/>
          </a:xfrm>
          <a:prstGeom prst="rect">
            <a:avLst/>
          </a:prstGeom>
        </p:spPr>
      </p:pic>
      <p:pic>
        <p:nvPicPr>
          <p:cNvPr id="9" name="Imagine 8">
            <a:extLst>
              <a:ext uri="{FF2B5EF4-FFF2-40B4-BE49-F238E27FC236}">
                <a16:creationId xmlns:a16="http://schemas.microsoft.com/office/drawing/2014/main" id="{7463182D-CE15-4EAB-9328-19DFDBD6C5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397" y="3530591"/>
            <a:ext cx="2883768" cy="2304122"/>
          </a:xfrm>
          <a:prstGeom prst="rect">
            <a:avLst/>
          </a:prstGeom>
        </p:spPr>
      </p:pic>
      <p:pic>
        <p:nvPicPr>
          <p:cNvPr id="11" name="Imagine 10">
            <a:extLst>
              <a:ext uri="{FF2B5EF4-FFF2-40B4-BE49-F238E27FC236}">
                <a16:creationId xmlns:a16="http://schemas.microsoft.com/office/drawing/2014/main" id="{27A5D687-6762-4426-AAA2-126DC5240A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6894" y="4386428"/>
            <a:ext cx="2689046" cy="2016784"/>
          </a:xfrm>
          <a:prstGeom prst="rect">
            <a:avLst/>
          </a:prstGeom>
        </p:spPr>
      </p:pic>
      <p:pic>
        <p:nvPicPr>
          <p:cNvPr id="13" name="Imagine 12">
            <a:extLst>
              <a:ext uri="{FF2B5EF4-FFF2-40B4-BE49-F238E27FC236}">
                <a16:creationId xmlns:a16="http://schemas.microsoft.com/office/drawing/2014/main" id="{152980DD-F9FB-4240-BF9C-897FB312C3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392557">
            <a:off x="8077733" y="1521468"/>
            <a:ext cx="2921600" cy="2191200"/>
          </a:xfrm>
          <a:prstGeom prst="rect">
            <a:avLst/>
          </a:prstGeom>
        </p:spPr>
      </p:pic>
      <p:pic>
        <p:nvPicPr>
          <p:cNvPr id="15" name="Imagine 14">
            <a:extLst>
              <a:ext uri="{FF2B5EF4-FFF2-40B4-BE49-F238E27FC236}">
                <a16:creationId xmlns:a16="http://schemas.microsoft.com/office/drawing/2014/main" id="{F4150EB9-178F-4DA5-9945-BBE82E86A1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1589" y="4102715"/>
            <a:ext cx="1910624" cy="2547499"/>
          </a:xfrm>
          <a:prstGeom prst="rect">
            <a:avLst/>
          </a:prstGeom>
        </p:spPr>
      </p:pic>
    </p:spTree>
    <p:extLst>
      <p:ext uri="{BB962C8B-B14F-4D97-AF65-F5344CB8AC3E}">
        <p14:creationId xmlns:p14="http://schemas.microsoft.com/office/powerpoint/2010/main" val="29637412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32E418B-AEA4-408D-B3E6-98100A606F5E}"/>
              </a:ext>
            </a:extLst>
          </p:cNvPr>
          <p:cNvSpPr>
            <a:spLocks noGrp="1"/>
          </p:cNvSpPr>
          <p:nvPr>
            <p:ph type="title"/>
          </p:nvPr>
        </p:nvSpPr>
        <p:spPr>
          <a:xfrm>
            <a:off x="2461098" y="306333"/>
            <a:ext cx="8771140" cy="763710"/>
          </a:xfrm>
        </p:spPr>
        <p:txBody>
          <a:bodyPr>
            <a:normAutofit/>
          </a:bodyPr>
          <a:lstStyle/>
          <a:p>
            <a:pPr algn="ctr"/>
            <a:r>
              <a:rPr lang="ro-RO" sz="2800" b="1" dirty="0">
                <a:solidFill>
                  <a:srgbClr val="C00000"/>
                </a:solidFill>
                <a:latin typeface="Comic Sans MS" panose="030F0702030302020204" pitchFamily="66" charset="0"/>
              </a:rPr>
              <a:t>ACTIVITATEA EDUCATIVĂ</a:t>
            </a:r>
            <a:endParaRPr lang="ro-RO" sz="2800" dirty="0"/>
          </a:p>
        </p:txBody>
      </p:sp>
      <p:pic>
        <p:nvPicPr>
          <p:cNvPr id="5" name="Substituent conținut 4">
            <a:extLst>
              <a:ext uri="{FF2B5EF4-FFF2-40B4-BE49-F238E27FC236}">
                <a16:creationId xmlns:a16="http://schemas.microsoft.com/office/drawing/2014/main" id="{AF5C41F5-A633-455B-AE2C-13715375DBD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72559" y="2890863"/>
            <a:ext cx="3973703" cy="2982142"/>
          </a:xfrm>
        </p:spPr>
      </p:pic>
      <p:pic>
        <p:nvPicPr>
          <p:cNvPr id="7" name="Imagine 6">
            <a:extLst>
              <a:ext uri="{FF2B5EF4-FFF2-40B4-BE49-F238E27FC236}">
                <a16:creationId xmlns:a16="http://schemas.microsoft.com/office/drawing/2014/main" id="{AE0A9F71-50E0-473D-B540-1D98F84A21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131" y="2920876"/>
            <a:ext cx="3834742" cy="2876057"/>
          </a:xfrm>
          <a:prstGeom prst="rect">
            <a:avLst/>
          </a:prstGeom>
        </p:spPr>
      </p:pic>
      <p:pic>
        <p:nvPicPr>
          <p:cNvPr id="9" name="Imagine 8">
            <a:extLst>
              <a:ext uri="{FF2B5EF4-FFF2-40B4-BE49-F238E27FC236}">
                <a16:creationId xmlns:a16="http://schemas.microsoft.com/office/drawing/2014/main" id="{B8BC0B9C-D79A-4570-97FD-40568E7A62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9442" y="5052732"/>
            <a:ext cx="3566804" cy="1528118"/>
          </a:xfrm>
          <a:prstGeom prst="rect">
            <a:avLst/>
          </a:prstGeom>
        </p:spPr>
      </p:pic>
      <p:pic>
        <p:nvPicPr>
          <p:cNvPr id="11" name="Imagine 10">
            <a:extLst>
              <a:ext uri="{FF2B5EF4-FFF2-40B4-BE49-F238E27FC236}">
                <a16:creationId xmlns:a16="http://schemas.microsoft.com/office/drawing/2014/main" id="{78DA62FE-DA4D-4842-A44E-7DEADDB65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79873" y="1467727"/>
            <a:ext cx="2892686" cy="3856915"/>
          </a:xfrm>
          <a:prstGeom prst="rect">
            <a:avLst/>
          </a:prstGeom>
        </p:spPr>
      </p:pic>
      <p:pic>
        <p:nvPicPr>
          <p:cNvPr id="13" name="Imagine 12">
            <a:extLst>
              <a:ext uri="{FF2B5EF4-FFF2-40B4-BE49-F238E27FC236}">
                <a16:creationId xmlns:a16="http://schemas.microsoft.com/office/drawing/2014/main" id="{01BA5170-21AB-4599-9BB6-98630E7CE5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65804" y="757188"/>
            <a:ext cx="1597244" cy="2129658"/>
          </a:xfrm>
          <a:prstGeom prst="rect">
            <a:avLst/>
          </a:prstGeom>
        </p:spPr>
      </p:pic>
      <p:pic>
        <p:nvPicPr>
          <p:cNvPr id="14" name="Imagine 13">
            <a:extLst>
              <a:ext uri="{FF2B5EF4-FFF2-40B4-BE49-F238E27FC236}">
                <a16:creationId xmlns:a16="http://schemas.microsoft.com/office/drawing/2014/main" id="{3238F75B-23B7-44DF-883A-B5F6F05119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86246" y="869377"/>
            <a:ext cx="2689959" cy="2017469"/>
          </a:xfrm>
          <a:prstGeom prst="rect">
            <a:avLst/>
          </a:prstGeom>
        </p:spPr>
      </p:pic>
    </p:spTree>
    <p:extLst>
      <p:ext uri="{BB962C8B-B14F-4D97-AF65-F5344CB8AC3E}">
        <p14:creationId xmlns:p14="http://schemas.microsoft.com/office/powerpoint/2010/main" val="23339734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A9A2E99-04C7-4F97-A9B6-A9944EFBC7E9}"/>
              </a:ext>
            </a:extLst>
          </p:cNvPr>
          <p:cNvSpPr>
            <a:spLocks noGrp="1"/>
          </p:cNvSpPr>
          <p:nvPr>
            <p:ph type="title"/>
          </p:nvPr>
        </p:nvSpPr>
        <p:spPr>
          <a:xfrm>
            <a:off x="2373549" y="157182"/>
            <a:ext cx="8732229" cy="698852"/>
          </a:xfrm>
        </p:spPr>
        <p:txBody>
          <a:bodyPr/>
          <a:lstStyle/>
          <a:p>
            <a:pPr algn="ctr"/>
            <a:r>
              <a:rPr lang="ro-RO" sz="2800" b="1" dirty="0">
                <a:solidFill>
                  <a:srgbClr val="C00000"/>
                </a:solidFill>
                <a:latin typeface="Comic Sans MS" panose="030F0702030302020204" pitchFamily="66" charset="0"/>
              </a:rPr>
              <a:t>ACTIVITATEA EDUCAT</a:t>
            </a:r>
            <a:r>
              <a:rPr lang="ro-RO" b="1" dirty="0">
                <a:solidFill>
                  <a:srgbClr val="C00000"/>
                </a:solidFill>
                <a:latin typeface="Comic Sans MS" panose="030F0702030302020204" pitchFamily="66" charset="0"/>
              </a:rPr>
              <a:t>IVĂ</a:t>
            </a:r>
            <a:endParaRPr lang="ro-RO" dirty="0"/>
          </a:p>
        </p:txBody>
      </p:sp>
      <p:pic>
        <p:nvPicPr>
          <p:cNvPr id="5" name="Substituent conținut 4">
            <a:extLst>
              <a:ext uri="{FF2B5EF4-FFF2-40B4-BE49-F238E27FC236}">
                <a16:creationId xmlns:a16="http://schemas.microsoft.com/office/drawing/2014/main" id="{5976E4A5-0A15-4F19-B7E8-8F400E7AD88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79371" y="867923"/>
            <a:ext cx="3175131" cy="2381349"/>
          </a:xfrm>
        </p:spPr>
      </p:pic>
      <p:pic>
        <p:nvPicPr>
          <p:cNvPr id="7" name="Imagine 6">
            <a:extLst>
              <a:ext uri="{FF2B5EF4-FFF2-40B4-BE49-F238E27FC236}">
                <a16:creationId xmlns:a16="http://schemas.microsoft.com/office/drawing/2014/main" id="{CC67E95B-1CCA-46AA-8716-70BDB3B030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818" y="3249272"/>
            <a:ext cx="4264761" cy="3198571"/>
          </a:xfrm>
          <a:prstGeom prst="rect">
            <a:avLst/>
          </a:prstGeom>
        </p:spPr>
      </p:pic>
      <p:pic>
        <p:nvPicPr>
          <p:cNvPr id="11" name="Imagine 10">
            <a:extLst>
              <a:ext uri="{FF2B5EF4-FFF2-40B4-BE49-F238E27FC236}">
                <a16:creationId xmlns:a16="http://schemas.microsoft.com/office/drawing/2014/main" id="{82D9AF6F-570B-4863-BAAF-5A9C6633EA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9759" y="3261162"/>
            <a:ext cx="4050295" cy="3198572"/>
          </a:xfrm>
          <a:prstGeom prst="rect">
            <a:avLst/>
          </a:prstGeom>
        </p:spPr>
      </p:pic>
      <p:pic>
        <p:nvPicPr>
          <p:cNvPr id="12" name="Content Placeholder 4">
            <a:extLst>
              <a:ext uri="{FF2B5EF4-FFF2-40B4-BE49-F238E27FC236}">
                <a16:creationId xmlns:a16="http://schemas.microsoft.com/office/drawing/2014/main" id="{E18E7E74-4BE6-406E-9E51-8D73A6400487}"/>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rot="19542538">
            <a:off x="5300945" y="3927810"/>
            <a:ext cx="2546448" cy="1865274"/>
          </a:xfrm>
          <a:prstGeom prst="rect">
            <a:avLst/>
          </a:prstGeom>
        </p:spPr>
      </p:pic>
    </p:spTree>
    <p:extLst>
      <p:ext uri="{BB962C8B-B14F-4D97-AF65-F5344CB8AC3E}">
        <p14:creationId xmlns:p14="http://schemas.microsoft.com/office/powerpoint/2010/main" val="10408554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a:extLst>
              <a:ext uri="{FF2B5EF4-FFF2-40B4-BE49-F238E27FC236}">
                <a16:creationId xmlns:a16="http://schemas.microsoft.com/office/drawing/2014/main" id="{3BAA64B1-C512-4558-B6CE-4DB5D8644305}"/>
              </a:ext>
            </a:extLst>
          </p:cNvPr>
          <p:cNvSpPr>
            <a:spLocks noGrp="1"/>
          </p:cNvSpPr>
          <p:nvPr>
            <p:ph idx="1"/>
          </p:nvPr>
        </p:nvSpPr>
        <p:spPr>
          <a:xfrm>
            <a:off x="2161195" y="612843"/>
            <a:ext cx="8915400" cy="3511685"/>
          </a:xfrm>
        </p:spPr>
        <p:txBody>
          <a:bodyPr>
            <a:normAutofit/>
          </a:bodyPr>
          <a:lstStyle/>
          <a:p>
            <a:endParaRPr lang="ro-RO" dirty="0">
              <a:latin typeface="Comic Sans MS" panose="030F0702030302020204" pitchFamily="66" charset="0"/>
            </a:endParaRPr>
          </a:p>
          <a:p>
            <a:pPr marL="0" indent="0" algn="ctr">
              <a:buNone/>
            </a:pPr>
            <a:r>
              <a:rPr lang="ro-RO" sz="5400" dirty="0">
                <a:solidFill>
                  <a:srgbClr val="C00000"/>
                </a:solidFill>
                <a:latin typeface="Comic Sans MS" panose="030F0702030302020204" pitchFamily="66" charset="0"/>
              </a:rPr>
              <a:t>   Pentru TOT ceea ce am realizat împreună, în anul școlar 2020 – 2021</a:t>
            </a:r>
          </a:p>
          <a:p>
            <a:pPr marL="0" indent="0" algn="ctr">
              <a:buNone/>
            </a:pPr>
            <a:endParaRPr lang="ro-RO" sz="5400" dirty="0">
              <a:solidFill>
                <a:srgbClr val="C00000"/>
              </a:solidFill>
              <a:latin typeface="Comic Sans MS" panose="030F0702030302020204" pitchFamily="66" charset="0"/>
            </a:endParaRPr>
          </a:p>
        </p:txBody>
      </p:sp>
      <p:pic>
        <p:nvPicPr>
          <p:cNvPr id="1028" name="Picture 4" descr="MULŢUMIM! - YouTube">
            <a:extLst>
              <a:ext uri="{FF2B5EF4-FFF2-40B4-BE49-F238E27FC236}">
                <a16:creationId xmlns:a16="http://schemas.microsoft.com/office/drawing/2014/main" id="{393DA0B7-C19A-4272-AB02-6E01AD19C2F2}"/>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48618" y="4124528"/>
            <a:ext cx="4596548" cy="1898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1519394"/>
      </p:ext>
    </p:extLst>
  </p:cSld>
  <p:clrMapOvr>
    <a:masterClrMapping/>
  </p:clrMapOvr>
</p:sld>
</file>

<file path=ppt/theme/theme1.xml><?xml version="1.0" encoding="utf-8"?>
<a:theme xmlns:a="http://schemas.openxmlformats.org/drawingml/2006/main" name="Adiere">
  <a:themeElements>
    <a:clrScheme name="Adiere">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Adier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Adiere">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TM02892315[[fn=Adiere]]</Template>
  <TotalTime>3356</TotalTime>
  <Words>2066</Words>
  <Application>Microsoft Office PowerPoint</Application>
  <PresentationFormat>Ecran lat</PresentationFormat>
  <Paragraphs>659</Paragraphs>
  <Slides>47</Slides>
  <Notes>11</Notes>
  <HiddenSlides>0</HiddenSlides>
  <MMClips>0</MMClips>
  <ScaleCrop>false</ScaleCrop>
  <HeadingPairs>
    <vt:vector size="6" baseType="variant">
      <vt:variant>
        <vt:lpstr>Fonturi utilizate</vt:lpstr>
      </vt:variant>
      <vt:variant>
        <vt:i4>9</vt:i4>
      </vt:variant>
      <vt:variant>
        <vt:lpstr>Temă</vt:lpstr>
      </vt:variant>
      <vt:variant>
        <vt:i4>1</vt:i4>
      </vt:variant>
      <vt:variant>
        <vt:lpstr>Titluri diapozitive</vt:lpstr>
      </vt:variant>
      <vt:variant>
        <vt:i4>47</vt:i4>
      </vt:variant>
    </vt:vector>
  </HeadingPairs>
  <TitlesOfParts>
    <vt:vector size="57" baseType="lpstr">
      <vt:lpstr>Algerian</vt:lpstr>
      <vt:lpstr>Arial</vt:lpstr>
      <vt:lpstr>Berlin Sans FB Demi</vt:lpstr>
      <vt:lpstr>Calibri</vt:lpstr>
      <vt:lpstr>Century Gothic</vt:lpstr>
      <vt:lpstr>Comic Sans MS</vt:lpstr>
      <vt:lpstr>Times New Roman</vt:lpstr>
      <vt:lpstr>Trebuchet MS</vt:lpstr>
      <vt:lpstr>Wingdings 3</vt:lpstr>
      <vt:lpstr>Adiere</vt:lpstr>
      <vt:lpstr>Prezentare PowerPoint</vt:lpstr>
      <vt:lpstr>O NOUĂ VIZIUNE ASUPRA SISTEMULUI EDUCAȚIONAL</vt:lpstr>
      <vt:lpstr>ORGANIGRAMA COLEGIULUI STURDZA</vt:lpstr>
      <vt:lpstr>ORGANIGRAMA COLEGIULUI  Responsabilii catedrelor în comisia de Curricilum</vt:lpstr>
      <vt:lpstr>OFERTA ȘCOLARĂ – OPȚIONALE (CDȘ-uri) </vt:lpstr>
      <vt:lpstr>OFERTA ȘCOLARĂ – CDL-uri</vt:lpstr>
      <vt:lpstr>RESURSA UMANĂ – PROFESORI – 44</vt:lpstr>
      <vt:lpstr>Prezentare PowerPoint</vt:lpstr>
      <vt:lpstr>FORMARE CONTINUĂ </vt:lpstr>
      <vt:lpstr>CURSURI DE FORMARE CONTINUĂ</vt:lpstr>
      <vt:lpstr>Prezentare PowerPoint</vt:lpstr>
      <vt:lpstr>PROIECTE EUROPENE – ERASMUS+</vt:lpstr>
      <vt:lpstr>NUMĂR DE ELEVI – 2020 / 2021</vt:lpstr>
      <vt:lpstr>Prezentare PowerPoint</vt:lpstr>
      <vt:lpstr>SITUAȚIA LA ÎNVĂȚĂTURĂ – TRANȘE DE MEDII</vt:lpstr>
      <vt:lpstr>Prezentare PowerPoint</vt:lpstr>
      <vt:lpstr>ABSENȚE – CLASE LICEU </vt:lpstr>
      <vt:lpstr>Prezentare PowerPoint</vt:lpstr>
      <vt:lpstr>ABSENȚE – CLASE PROFESIONALĂ</vt:lpstr>
      <vt:lpstr>Prezentare PowerPoint</vt:lpstr>
      <vt:lpstr>BACALAUREAT 2021 PROCENT DE PROMOVARE – 61,11%</vt:lpstr>
      <vt:lpstr>CLASA a XII-a A   dirig. Prof.Stoica Maricica Procent de promovabilitate 42,10 %  </vt:lpstr>
      <vt:lpstr>CLASA a XII-a B    dirig. Ing. Irimia Ionuț Alexandru Procent de promovabilitate 81,81 %</vt:lpstr>
      <vt:lpstr>CLASA a XII-a C  dirig.Prof. Luca Ion Procent de promovabilitate 83,33 %</vt:lpstr>
      <vt:lpstr>BACALAUREAT - ROMÂNĂ</vt:lpstr>
      <vt:lpstr>Prezentare PowerPoint</vt:lpstr>
      <vt:lpstr>BACALAUREAT - MATEMATICĂ</vt:lpstr>
      <vt:lpstr>Prezentare PowerPoint</vt:lpstr>
      <vt:lpstr>BACALAUREAT – OBIECTUL LA ALEGERE</vt:lpstr>
      <vt:lpstr>Prezentare PowerPoint</vt:lpstr>
      <vt:lpstr>Prezentare PowerPoint</vt:lpstr>
      <vt:lpstr>BACALAUREAT - 2021</vt:lpstr>
      <vt:lpstr> ACTIVITATEA EDUCATIVĂ </vt:lpstr>
      <vt:lpstr>ȘCOALA – O FEREASTRĂ DESCHISĂ</vt:lpstr>
      <vt:lpstr>ȘCOALA – O FEREASTRĂ DESCHISĂ</vt:lpstr>
      <vt:lpstr>ACTIVITATEA EDUCATIVĂ</vt:lpstr>
      <vt:lpstr>ACTIVITATEA EDUCATIVĂ</vt:lpstr>
      <vt:lpstr>ACTIVITATEA EDUCATIVĂ</vt:lpstr>
      <vt:lpstr>ACTIVITATEA EDUCATIVĂ Ziua Mondială a Educației</vt:lpstr>
      <vt:lpstr>ACTIVITATEA EDUCATIVĂ Cercul Metodic al Consilierilor Educativi și al Directorilor adjuncți</vt:lpstr>
      <vt:lpstr>ACTIVITATEA EDUCATIVĂ Cercul metodic al Consilierilor educativi și a Directorilor Adjuncți</vt:lpstr>
      <vt:lpstr>ACTIVITATEA EDUCATIVĂ</vt:lpstr>
      <vt:lpstr>ACTIVITATEA EDUCATIVĂ</vt:lpstr>
      <vt:lpstr>ACTIVITATEA EDUCATIVĂ</vt:lpstr>
      <vt:lpstr>ACTIVITATEA EDUCATIVĂ</vt:lpstr>
      <vt:lpstr>ACTIVITATEA EDUCATIVĂ</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Cornelia Toader</dc:creator>
  <cp:lastModifiedBy>Toader Cornelia</cp:lastModifiedBy>
  <cp:revision>389</cp:revision>
  <dcterms:created xsi:type="dcterms:W3CDTF">2018-10-08T20:47:13Z</dcterms:created>
  <dcterms:modified xsi:type="dcterms:W3CDTF">2021-11-01T06:47:51Z</dcterms:modified>
</cp:coreProperties>
</file>